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1"/>
  </p:notesMasterIdLst>
  <p:handoutMasterIdLst>
    <p:handoutMasterId r:id="rId102"/>
  </p:handoutMasterIdLst>
  <p:sldIdLst>
    <p:sldId id="256" r:id="rId2"/>
    <p:sldId id="326" r:id="rId3"/>
    <p:sldId id="257" r:id="rId4"/>
    <p:sldId id="259" r:id="rId5"/>
    <p:sldId id="299" r:id="rId6"/>
    <p:sldId id="300" r:id="rId7"/>
    <p:sldId id="302" r:id="rId8"/>
    <p:sldId id="303"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34" r:id="rId31"/>
    <p:sldId id="327" r:id="rId32"/>
    <p:sldId id="328" r:id="rId33"/>
    <p:sldId id="329" r:id="rId34"/>
    <p:sldId id="330" r:id="rId35"/>
    <p:sldId id="331" r:id="rId36"/>
    <p:sldId id="332" r:id="rId37"/>
    <p:sldId id="335" r:id="rId38"/>
    <p:sldId id="333" r:id="rId39"/>
    <p:sldId id="358" r:id="rId40"/>
    <p:sldId id="365" r:id="rId41"/>
    <p:sldId id="366" r:id="rId42"/>
    <p:sldId id="367" r:id="rId43"/>
    <p:sldId id="368" r:id="rId44"/>
    <p:sldId id="369" r:id="rId45"/>
    <p:sldId id="370" r:id="rId46"/>
    <p:sldId id="371" r:id="rId47"/>
    <p:sldId id="372" r:id="rId48"/>
    <p:sldId id="373" r:id="rId49"/>
    <p:sldId id="374" r:id="rId50"/>
    <p:sldId id="361" r:id="rId51"/>
    <p:sldId id="362" r:id="rId52"/>
    <p:sldId id="363" r:id="rId53"/>
    <p:sldId id="359" r:id="rId54"/>
    <p:sldId id="360" r:id="rId55"/>
    <p:sldId id="364" r:id="rId56"/>
    <p:sldId id="336" r:id="rId57"/>
    <p:sldId id="337" r:id="rId58"/>
    <p:sldId id="338" r:id="rId59"/>
    <p:sldId id="339" r:id="rId60"/>
    <p:sldId id="341" r:id="rId61"/>
    <p:sldId id="342" r:id="rId62"/>
    <p:sldId id="340" r:id="rId63"/>
    <p:sldId id="343" r:id="rId64"/>
    <p:sldId id="344" r:id="rId65"/>
    <p:sldId id="349" r:id="rId66"/>
    <p:sldId id="345" r:id="rId67"/>
    <p:sldId id="346" r:id="rId68"/>
    <p:sldId id="347" r:id="rId69"/>
    <p:sldId id="375" r:id="rId70"/>
    <p:sldId id="376" r:id="rId71"/>
    <p:sldId id="377" r:id="rId72"/>
    <p:sldId id="378" r:id="rId73"/>
    <p:sldId id="350" r:id="rId74"/>
    <p:sldId id="287" r:id="rId75"/>
    <p:sldId id="288" r:id="rId76"/>
    <p:sldId id="289" r:id="rId77"/>
    <p:sldId id="290" r:id="rId78"/>
    <p:sldId id="291" r:id="rId79"/>
    <p:sldId id="293" r:id="rId80"/>
    <p:sldId id="295" r:id="rId81"/>
    <p:sldId id="294" r:id="rId82"/>
    <p:sldId id="297" r:id="rId83"/>
    <p:sldId id="298" r:id="rId84"/>
    <p:sldId id="379" r:id="rId85"/>
    <p:sldId id="380" r:id="rId86"/>
    <p:sldId id="301" r:id="rId87"/>
    <p:sldId id="381" r:id="rId88"/>
    <p:sldId id="382" r:id="rId89"/>
    <p:sldId id="383" r:id="rId90"/>
    <p:sldId id="384" r:id="rId91"/>
    <p:sldId id="385" r:id="rId92"/>
    <p:sldId id="348" r:id="rId93"/>
    <p:sldId id="351" r:id="rId94"/>
    <p:sldId id="352" r:id="rId95"/>
    <p:sldId id="353" r:id="rId96"/>
    <p:sldId id="354" r:id="rId97"/>
    <p:sldId id="355" r:id="rId98"/>
    <p:sldId id="356" r:id="rId99"/>
    <p:sldId id="357" r:id="rId100"/>
  </p:sldIdLst>
  <p:sldSz cx="1008062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p15:clr>
            <a:srgbClr val="A4A3A4"/>
          </p15:clr>
        </p15:guide>
        <p15:guide id="2" pos="31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143" autoAdjust="0"/>
  </p:normalViewPr>
  <p:slideViewPr>
    <p:cSldViewPr snapToGrid="0">
      <p:cViewPr varScale="1">
        <p:scale>
          <a:sx n="37" d="100"/>
          <a:sy n="37" d="100"/>
        </p:scale>
        <p:origin x="2238" y="60"/>
      </p:cViewPr>
      <p:guideLst>
        <p:guide orient="horz" pos="2381"/>
        <p:guide pos="317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0" cy="534240"/>
          </a:xfrm>
          <a:prstGeom prst="rect">
            <a:avLst/>
          </a:prstGeom>
          <a:noFill/>
          <a:ln>
            <a:noFill/>
          </a:ln>
        </p:spPr>
        <p:txBody>
          <a:bodyPr vert="horz" wrap="none" lIns="90000" tIns="45000" rIns="90000" bIns="45000" compatLnSpc="0">
            <a:noAutofit/>
          </a:bodyPr>
          <a:lstStyle/>
          <a:p>
            <a:pPr marL="0" marR="0" lvl="0" indent="0" rtl="0" hangingPunct="0">
              <a:lnSpc>
                <a:spcPct val="100000"/>
              </a:lnSpc>
              <a:spcBef>
                <a:spcPts val="0"/>
              </a:spcBef>
              <a:spcAft>
                <a:spcPts val="0"/>
              </a:spcAft>
              <a:buNone/>
              <a:tabLst/>
              <a:defRPr sz="1400"/>
            </a:pPr>
            <a:endParaRPr lang="de-DE" sz="1400" b="0" i="0" u="none" strike="noStrike" kern="1200">
              <a:ln>
                <a:noFill/>
              </a:ln>
              <a:latin typeface="Arial" pitchFamily="18"/>
              <a:ea typeface="Andale Sans UI" pitchFamily="2"/>
              <a:cs typeface="Tahoma" pitchFamily="2"/>
            </a:endParaRPr>
          </a:p>
        </p:txBody>
      </p:sp>
      <p:sp>
        <p:nvSpPr>
          <p:cNvPr id="3" name="Date Placeholder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compatLnSpc="0">
            <a:noAutofit/>
          </a:bodyPr>
          <a:lstStyle/>
          <a:p>
            <a:pPr marL="0" marR="0" lvl="0" indent="0" algn="r" rtl="0" hangingPunct="0">
              <a:lnSpc>
                <a:spcPct val="100000"/>
              </a:lnSpc>
              <a:spcBef>
                <a:spcPts val="0"/>
              </a:spcBef>
              <a:spcAft>
                <a:spcPts val="0"/>
              </a:spcAft>
              <a:buNone/>
              <a:tabLst/>
              <a:defRPr sz="1400"/>
            </a:pPr>
            <a:endParaRPr lang="de-DE" sz="1400" b="0" i="0" u="none" strike="noStrike" kern="1200">
              <a:ln>
                <a:noFill/>
              </a:ln>
              <a:latin typeface="Arial" pitchFamily="18"/>
              <a:ea typeface="Andale Sans UI" pitchFamily="2"/>
              <a:cs typeface="Tahoma" pitchFamily="2"/>
            </a:endParaRPr>
          </a:p>
        </p:txBody>
      </p:sp>
      <p:sp>
        <p:nvSpPr>
          <p:cNvPr id="4" name="Footer Placeholder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compatLnSpc="0">
            <a:noAutofit/>
          </a:bodyPr>
          <a:lstStyle/>
          <a:p>
            <a:pPr marL="0" marR="0" lvl="0" indent="0" rtl="0" hangingPunct="0">
              <a:lnSpc>
                <a:spcPct val="100000"/>
              </a:lnSpc>
              <a:spcBef>
                <a:spcPts val="0"/>
              </a:spcBef>
              <a:spcAft>
                <a:spcPts val="0"/>
              </a:spcAft>
              <a:buNone/>
              <a:tabLst/>
              <a:defRPr sz="1400"/>
            </a:pPr>
            <a:endParaRPr lang="de-DE" sz="1400" b="0" i="0" u="none" strike="noStrike" kern="1200">
              <a:ln>
                <a:noFill/>
              </a:ln>
              <a:latin typeface="Arial" pitchFamily="18"/>
              <a:ea typeface="Andale Sans UI" pitchFamily="2"/>
              <a:cs typeface="Tahoma" pitchFamily="2"/>
            </a:endParaRPr>
          </a:p>
        </p:txBody>
      </p:sp>
      <p:sp>
        <p:nvSpPr>
          <p:cNvPr id="5" name="Slide Number Placeholder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compatLnSpc="0">
            <a:noAutofit/>
          </a:bodyPr>
          <a:lstStyle/>
          <a:p>
            <a:pPr marL="0" marR="0" lvl="0" indent="0" algn="r" rtl="0" hangingPunct="0">
              <a:lnSpc>
                <a:spcPct val="100000"/>
              </a:lnSpc>
              <a:spcBef>
                <a:spcPts val="0"/>
              </a:spcBef>
              <a:spcAft>
                <a:spcPts val="0"/>
              </a:spcAft>
              <a:buNone/>
              <a:tabLst/>
              <a:defRPr sz="1400"/>
            </a:pPr>
            <a:fld id="{C49A7055-890B-45F4-9B88-D4C9783BB431}" type="slidenum">
              <a:t>‹#›</a:t>
            </a:fld>
            <a:endParaRPr lang="de-DE" sz="14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19830669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107000" y="812520"/>
            <a:ext cx="5345280" cy="4008959"/>
          </a:xfrm>
          <a:prstGeom prst="rect">
            <a:avLst/>
          </a:prstGeom>
          <a:noFill/>
          <a:ln>
            <a:noFill/>
            <a:prstDash val="solid"/>
          </a:ln>
        </p:spPr>
      </p:sp>
      <p:sp>
        <p:nvSpPr>
          <p:cNvPr id="3" name="Notes Placeholder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x-none"/>
          </a:p>
        </p:txBody>
      </p:sp>
      <p:sp>
        <p:nvSpPr>
          <p:cNvPr id="4" name="Header Placeholder 3"/>
          <p:cNvSpPr txBox="1">
            <a:spLocks noGrp="1"/>
          </p:cNvSpPr>
          <p:nvPr>
            <p:ph type="hdr" sz="quarter"/>
          </p:nvPr>
        </p:nvSpPr>
        <p:spPr>
          <a:xfrm>
            <a:off x="0" y="0"/>
            <a:ext cx="3280680" cy="534240"/>
          </a:xfrm>
          <a:prstGeom prst="rect">
            <a:avLst/>
          </a:prstGeom>
          <a:noFill/>
          <a:ln>
            <a:noFill/>
          </a:ln>
        </p:spPr>
        <p:txBody>
          <a:bodyPr lIns="0" tIns="0" rIns="0" bIns="0">
            <a:noAutofit/>
          </a:bodyPr>
          <a:lstStyle>
            <a:lvl1pPr lvl="0" rtl="0" hangingPunct="0">
              <a:buNone/>
              <a:tabLst/>
              <a:defRPr lang="x-none" sz="1400" kern="1200">
                <a:latin typeface="Times New Roman" pitchFamily="18"/>
                <a:ea typeface="Andale Sans UI" pitchFamily="2"/>
                <a:cs typeface="Tahoma" pitchFamily="2"/>
              </a:defRPr>
            </a:lvl1pPr>
          </a:lstStyle>
          <a:p>
            <a:pPr lvl="0"/>
            <a:endParaRPr lang="x-none"/>
          </a:p>
        </p:txBody>
      </p:sp>
      <p:sp>
        <p:nvSpPr>
          <p:cNvPr id="5" name="Date Placeholder 4"/>
          <p:cNvSpPr txBox="1">
            <a:spLocks noGrp="1"/>
          </p:cNvSpPr>
          <p:nvPr>
            <p:ph type="dt" idx="1"/>
          </p:nvPr>
        </p:nvSpPr>
        <p:spPr>
          <a:xfrm>
            <a:off x="4278960" y="0"/>
            <a:ext cx="3280680" cy="534240"/>
          </a:xfrm>
          <a:prstGeom prst="rect">
            <a:avLst/>
          </a:prstGeom>
          <a:noFill/>
          <a:ln>
            <a:noFill/>
          </a:ln>
        </p:spPr>
        <p:txBody>
          <a:bodyPr lIns="0" tIns="0" rIns="0" bIns="0">
            <a:noAutofit/>
          </a:bodyPr>
          <a:lstStyle>
            <a:lvl1pPr lvl="0" algn="r" rtl="0" hangingPunct="0">
              <a:buNone/>
              <a:tabLst/>
              <a:defRPr lang="x-none" sz="1400" kern="1200">
                <a:latin typeface="Times New Roman" pitchFamily="18"/>
                <a:ea typeface="Andale Sans UI" pitchFamily="2"/>
                <a:cs typeface="Tahoma" pitchFamily="2"/>
              </a:defRPr>
            </a:lvl1pPr>
          </a:lstStyle>
          <a:p>
            <a:pPr lvl="0"/>
            <a:endParaRPr lang="x-none"/>
          </a:p>
        </p:txBody>
      </p:sp>
      <p:sp>
        <p:nvSpPr>
          <p:cNvPr id="6" name="Footer Placeholder 5"/>
          <p:cNvSpPr txBox="1">
            <a:spLocks noGrp="1"/>
          </p:cNvSpPr>
          <p:nvPr>
            <p:ph type="ftr" sz="quarter" idx="4"/>
          </p:nvPr>
        </p:nvSpPr>
        <p:spPr>
          <a:xfrm>
            <a:off x="0" y="10157400"/>
            <a:ext cx="3280680" cy="534240"/>
          </a:xfrm>
          <a:prstGeom prst="rect">
            <a:avLst/>
          </a:prstGeom>
          <a:noFill/>
          <a:ln>
            <a:noFill/>
          </a:ln>
        </p:spPr>
        <p:txBody>
          <a:bodyPr lIns="0" tIns="0" rIns="0" bIns="0" anchor="b">
            <a:noAutofit/>
          </a:bodyPr>
          <a:lstStyle>
            <a:lvl1pPr lvl="0" rtl="0" hangingPunct="0">
              <a:buNone/>
              <a:tabLst/>
              <a:defRPr lang="x-none" sz="1400" kern="1200">
                <a:latin typeface="Times New Roman" pitchFamily="18"/>
                <a:ea typeface="Andale Sans UI" pitchFamily="2"/>
                <a:cs typeface="Tahoma" pitchFamily="2"/>
              </a:defRPr>
            </a:lvl1pPr>
          </a:lstStyle>
          <a:p>
            <a:pPr lvl="0"/>
            <a:endParaRPr lang="x-none"/>
          </a:p>
        </p:txBody>
      </p:sp>
      <p:sp>
        <p:nvSpPr>
          <p:cNvPr id="7" name="Slide Number Placeholder 6"/>
          <p:cNvSpPr txBox="1">
            <a:spLocks noGrp="1"/>
          </p:cNvSpPr>
          <p:nvPr>
            <p:ph type="sldNum" sz="quarter" idx="5"/>
          </p:nvPr>
        </p:nvSpPr>
        <p:spPr>
          <a:xfrm>
            <a:off x="4278960" y="10157400"/>
            <a:ext cx="3280680" cy="534240"/>
          </a:xfrm>
          <a:prstGeom prst="rect">
            <a:avLst/>
          </a:prstGeom>
          <a:noFill/>
          <a:ln>
            <a:noFill/>
          </a:ln>
        </p:spPr>
        <p:txBody>
          <a:bodyPr lIns="0" tIns="0" rIns="0" bIns="0" anchor="b">
            <a:noAutofit/>
          </a:bodyPr>
          <a:lstStyle>
            <a:lvl1pPr lvl="0" algn="r" rtl="0" hangingPunct="0">
              <a:buNone/>
              <a:tabLst/>
              <a:defRPr lang="x-none" sz="1400" kern="1200">
                <a:latin typeface="Times New Roman" pitchFamily="18"/>
                <a:ea typeface="Andale Sans UI" pitchFamily="2"/>
                <a:cs typeface="Tahoma" pitchFamily="2"/>
              </a:defRPr>
            </a:lvl1pPr>
          </a:lstStyle>
          <a:p>
            <a:pPr lvl="0"/>
            <a:fld id="{D59E05AA-EB87-4A2E-B616-0A646005FA1C}" type="slidenum">
              <a:t>‹#›</a:t>
            </a:fld>
            <a:endParaRPr lang="x-none"/>
          </a:p>
        </p:txBody>
      </p:sp>
    </p:spTree>
    <p:extLst>
      <p:ext uri="{BB962C8B-B14F-4D97-AF65-F5344CB8AC3E}">
        <p14:creationId xmlns:p14="http://schemas.microsoft.com/office/powerpoint/2010/main" val="3048546914"/>
      </p:ext>
    </p:extLst>
  </p:cSld>
  <p:clrMap bg1="lt1" tx1="dk1" bg2="lt2" tx2="dk2" accent1="accent1" accent2="accent2" accent3="accent3" accent4="accent4" accent5="accent5" accent6="accent6" hlink="hlink" folHlink="folHlink"/>
  <p:notesStyle>
    <a:lvl1pPr marL="216000" marR="0" indent="-216000" rtl="0" hangingPunct="0">
      <a:tabLst/>
      <a:defRPr lang="x-none" sz="2000" b="0" i="0" u="none" strike="noStrike" kern="1200">
        <a:ln>
          <a:noFill/>
        </a:ln>
        <a:latin typeface="Arial" pitchFamily="18"/>
        <a:cs typeface="Tahoma"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E482A2C-5FFF-4C8B-8A8C-2C7D57792CAA}" type="slidenum">
              <a:t>1</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spAutoFit/>
          </a:bodyPr>
          <a:lstStyle/>
          <a:p>
            <a:endParaRPr lang="x-none"/>
          </a:p>
        </p:txBody>
      </p:sp>
    </p:spTree>
    <p:extLst>
      <p:ext uri="{BB962C8B-B14F-4D97-AF65-F5344CB8AC3E}">
        <p14:creationId xmlns:p14="http://schemas.microsoft.com/office/powerpoint/2010/main" val="4030219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B68EA4C7-3836-4C87-9CE5-C7D17799EEC2}" type="slidenum">
              <a:t>11</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12A1390E-4B83-4747-87B3-EAD8669CB609}" type="slidenum">
              <a:t>11</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362346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B50A199F-563F-44E5-B9E6-557C0713C947}" type="slidenum">
              <a:t>12</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wrap="square" lIns="96840" tIns="48240" rIns="96840" bIns="48240" anchor="t" anchorCtr="0">
            <a:noAutofit/>
          </a:bodyPr>
          <a:lstStyle/>
          <a:p>
            <a:pPr marL="0" lvl="0" indent="0">
              <a:spcBef>
                <a:spcPts val="448"/>
              </a:spcBef>
            </a:pPr>
            <a:r>
              <a:rPr lang="en-US" sz="1290"/>
              <a:t>The speedometer (left) and tachometer (right - an instrument that measures the rotation speed of wheel) on the car below have the same numeric scale.</a:t>
            </a:r>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61EDD023-D371-4D76-BE18-B85EB7B94EC6}" type="slidenum">
              <a:t>12</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12864033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CE572953-B34D-4196-B7F7-7BCCFB9D9B0E}" type="slidenum">
              <a:t>13</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wrap="square" lIns="96840" tIns="48240" rIns="96840" bIns="48240" anchor="t" anchorCtr="0">
            <a:noAutofit/>
          </a:bodyPr>
          <a:lstStyle/>
          <a:p>
            <a:pPr marL="0" lvl="0" indent="0">
              <a:spcBef>
                <a:spcPts val="448"/>
              </a:spcBef>
            </a:pPr>
            <a:r>
              <a:rPr lang="en-US" sz="1290"/>
              <a:t>Visibility: what &amp; where to be used – Affordance: how to be used</a:t>
            </a:r>
          </a:p>
          <a:p>
            <a:pPr marL="0" lvl="0" indent="0">
              <a:spcBef>
                <a:spcPts val="448"/>
              </a:spcBef>
            </a:pPr>
            <a:r>
              <a:rPr lang="x-none" sz="1290"/>
              <a:t>Affordance: nhìn là biết xài</a:t>
            </a:r>
          </a:p>
          <a:p>
            <a:pPr marL="0" lvl="0" indent="0">
              <a:spcBef>
                <a:spcPts val="448"/>
              </a:spcBef>
            </a:pPr>
            <a:endParaRPr lang="vi-VN" sz="1290"/>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30CAC589-7BE9-4A6B-BC90-BC43416CEC28}" type="slidenum">
              <a:t>13</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4136797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66D16728-C92E-499A-ACFC-B4C75058624B}" type="slidenum">
              <a:t>14</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2EEB78C0-C435-43B8-9912-9EA86EED4CDB}" type="slidenum">
              <a:t>14</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1104850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0905465A-C168-4736-89E8-BCE998BDF33A}" type="slidenum">
              <a:t>15</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wrap="square" lIns="96840" tIns="48240" rIns="96840" bIns="48240" anchor="t" anchorCtr="0">
            <a:noAutofit/>
          </a:bodyPr>
          <a:lstStyle/>
          <a:p>
            <a:pPr marL="0" lvl="0" indent="0">
              <a:spcBef>
                <a:spcPts val="448"/>
              </a:spcBef>
            </a:pPr>
            <a:r>
              <a:rPr lang="x-none" sz="1290"/>
              <a:t>Affordance: nhìn là biết xài</a:t>
            </a:r>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A345A7CB-D25D-4FBE-A333-E63ADE78E344}" type="slidenum">
              <a:t>15</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551587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221280B4-6B36-4598-8994-2AFFCC49FDDE}" type="slidenum">
              <a:t>16</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A9089C1D-00DA-40E7-AC71-84DF9E833210}" type="slidenum">
              <a:t>16</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3320468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05360668-5658-49A5-8BB3-04E66DCFAE4B}" type="slidenum">
              <a:t>17</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wrap="square" lIns="96840" tIns="48240" rIns="96840" bIns="48240" anchor="t" anchorCtr="0">
            <a:noAutofit/>
          </a:bodyPr>
          <a:lstStyle/>
          <a:p>
            <a:pPr marL="0" lvl="0" indent="0">
              <a:spcBef>
                <a:spcPts val="448"/>
              </a:spcBef>
            </a:pPr>
            <a:r>
              <a:rPr lang="en-US" sz="1290"/>
              <a:t>Affordances suggest the range of possibilities, constraints limit the number of alternatives.</a:t>
            </a:r>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2EA20F95-D48C-425B-8CA5-9B3DAA3EC76A}" type="slidenum">
              <a:t>17</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3689696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06E7601C-BBE0-400E-8874-5CADCB385E4D}" type="slidenum">
              <a:t>18</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5F53EA53-92F9-4F1A-AA11-3A30B84961FE}" type="slidenum">
              <a:t>18</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11941199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6F5A6F9F-B7BB-414D-B2CF-AB668D8BBB33}" type="slidenum">
              <a:t>19</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wrap="square" lIns="96840" tIns="48240" rIns="96840" bIns="48240" anchor="t" anchorCtr="0">
            <a:noAutofit/>
          </a:bodyPr>
          <a:lstStyle/>
          <a:p>
            <a:pPr marL="0" lvl="0" indent="0">
              <a:spcBef>
                <a:spcPts val="448"/>
              </a:spcBef>
            </a:pPr>
            <a:r>
              <a:rPr lang="en-US" sz="1290"/>
              <a:t>• Physical: Front wheel only ﬁts in one place.</a:t>
            </a:r>
          </a:p>
          <a:p>
            <a:pPr marL="0" lvl="0" indent="0">
              <a:spcBef>
                <a:spcPts val="448"/>
              </a:spcBef>
            </a:pPr>
            <a:r>
              <a:rPr lang="en-US" sz="1290"/>
              <a:t>• Semantic: The rider sits on the seat facing forward.</a:t>
            </a:r>
          </a:p>
          <a:p>
            <a:pPr marL="0" lvl="0" indent="0">
              <a:spcBef>
                <a:spcPts val="448"/>
              </a:spcBef>
            </a:pPr>
            <a:r>
              <a:rPr lang="en-US" sz="1290"/>
              <a:t>• Cultural: Red is a rear light, yellow a front light.</a:t>
            </a:r>
          </a:p>
          <a:p>
            <a:pPr marL="0" lvl="0" indent="0">
              <a:spcBef>
                <a:spcPts val="448"/>
              </a:spcBef>
            </a:pPr>
            <a:r>
              <a:rPr lang="en-US" sz="1290"/>
              <a:t>• Logical: Two blue lights, two white pieces, probably go together.</a:t>
            </a:r>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AD0BFD03-ADDC-4158-A721-BA098E1D127F}" type="slidenum">
              <a:t>19</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4057373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035C8299-2128-4DF5-A08D-74C897870657}" type="slidenum">
              <a:t>20</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7511D750-C14C-4BE5-A1A3-D33741107D2A}" type="slidenum">
              <a:t>20</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477727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D15793F-8C3B-4414-8850-C54A1EC4026E}" type="slidenum">
              <a:t>3</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spAutoFit/>
          </a:bodyPr>
          <a:lstStyle/>
          <a:p>
            <a:endParaRPr lang="x-none"/>
          </a:p>
        </p:txBody>
      </p:sp>
    </p:spTree>
    <p:extLst>
      <p:ext uri="{BB962C8B-B14F-4D97-AF65-F5344CB8AC3E}">
        <p14:creationId xmlns:p14="http://schemas.microsoft.com/office/powerpoint/2010/main" val="2488200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BC070DBA-0491-470A-9DEE-AA388EB85B0C}" type="slidenum">
              <a:t>21</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2CFB16A2-032E-4615-B743-67E21F5D8001}" type="slidenum">
              <a:t>21</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19541018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E63C8D7D-A2D7-4957-A189-4D68C770F1F3}" type="slidenum">
              <a:t>22</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wrap="square" lIns="96840" tIns="48240" rIns="96840" bIns="48240" anchor="t" anchorCtr="0">
            <a:noAutofit/>
          </a:bodyPr>
          <a:lstStyle/>
          <a:p>
            <a:pPr marL="0" lvl="0" indent="0">
              <a:spcBef>
                <a:spcPts val="448"/>
              </a:spcBef>
            </a:pPr>
            <a:r>
              <a:rPr lang="en-US" sz="1290"/>
              <a:t>The hot water dispenser (bottom arrow) is between two coffee dispensers and is hard to see. The button to turn on the hot water is located well above the dispensers (top arrow). Because the dispenser and button are too far apart, people have a tendency to "test" the hot water by pressing the button. This causes hot water to come out onto the counter top.</a:t>
            </a:r>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DFEFE372-7084-49F6-B630-CF13B98D512D}" type="slidenum">
              <a:t>22</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226403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EE14A98E-A0A8-4303-9D6C-F13B0CCFC9B1}" type="slidenum">
              <a:t>23</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8BACC39F-FD77-4C79-BACB-4B29714F3B46}" type="slidenum">
              <a:t>23</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27779194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DD6374E1-BA81-49F8-8973-633FEDDC79A6}" type="slidenum">
              <a:t>24</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1712D2A7-F16B-4040-9D28-3BC5A6C41E09}" type="slidenum">
              <a:t>24</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23784952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DD0EEDE7-8C38-4BEA-907F-090128D56DFE}" type="slidenum">
              <a:t>25</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EDE85797-9F55-4A78-98B1-22B20C20A19D}" type="slidenum">
              <a:t>25</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3690824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C3CE175D-27A7-4616-B1B5-4E92D9B2F8C6}" type="slidenum">
              <a:t>26</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wrap="square" lIns="96840" tIns="48240" rIns="96840" bIns="48240" anchor="t" anchorCtr="0">
            <a:noAutofit/>
          </a:bodyPr>
          <a:lstStyle/>
          <a:p>
            <a:pPr marL="0" lvl="0" indent="0">
              <a:spcBef>
                <a:spcPts val="448"/>
              </a:spcBef>
            </a:pPr>
            <a:r>
              <a:rPr lang="vi-VN" sz="1290"/>
              <a:t>bip</a:t>
            </a:r>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8AAB6104-D720-418B-81FD-5E29CCB6D311}" type="slidenum">
              <a:t>26</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1637594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39BEB520-14E1-4317-B099-35BC3ED4E9C2}" type="slidenum">
              <a:t>27</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2F61043E-CAB9-4E08-A334-E1BDD464DB39}" type="slidenum">
              <a:t>27</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1398456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36EF5B63-EB7B-4049-A892-6A2A65C3493B}" type="slidenum">
              <a:t>28</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7409EE28-AB0E-4D87-9FF0-48EF4BF94291}" type="slidenum">
              <a:t>28</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39640028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EB16B5EE-9CE6-453B-86EF-CF14E32D2E37}" type="slidenum">
              <a:t>29</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wrap="square" lIns="96840" tIns="48240" rIns="96840" bIns="48240" anchor="t" anchorCtr="0">
            <a:noAutofit/>
          </a:bodyPr>
          <a:lstStyle/>
          <a:p>
            <a:pPr marL="0" lvl="0" indent="0">
              <a:spcBef>
                <a:spcPts val="448"/>
              </a:spcBef>
            </a:pPr>
            <a:r>
              <a:rPr lang="en-US" sz="1290" dirty="0"/>
              <a:t>How can we apply Norman’s principles to Computer Interface Design?</a:t>
            </a:r>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9473E37A-286B-4955-BCC6-6BF78C254A25}" type="slidenum">
              <a:t>29</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4215177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Truyền</a:t>
            </a:r>
            <a:r>
              <a:rPr lang="vi-VN" dirty="0"/>
              <a:t> thông qua </a:t>
            </a:r>
            <a:r>
              <a:rPr lang="vi-VN" dirty="0" err="1"/>
              <a:t>Visual</a:t>
            </a:r>
            <a:r>
              <a:rPr lang="vi-VN" dirty="0"/>
              <a:t> </a:t>
            </a:r>
            <a:r>
              <a:rPr lang="vi-VN" dirty="0" err="1"/>
              <a:t>Language</a:t>
            </a:r>
            <a:br>
              <a:rPr lang="vi-VN" dirty="0"/>
            </a:br>
            <a:r>
              <a:rPr lang="vi-VN" dirty="0" err="1"/>
              <a:t>Chức</a:t>
            </a:r>
            <a:r>
              <a:rPr lang="vi-VN" dirty="0"/>
              <a:t> năng&gt; </a:t>
            </a:r>
            <a:r>
              <a:rPr lang="vi-VN" dirty="0" err="1"/>
              <a:t>Thẩm</a:t>
            </a:r>
            <a:r>
              <a:rPr lang="vi-VN" dirty="0"/>
              <a:t> </a:t>
            </a:r>
            <a:r>
              <a:rPr lang="vi-VN" dirty="0" err="1"/>
              <a:t>mỹ</a:t>
            </a:r>
            <a:br>
              <a:rPr lang="vi-VN" dirty="0"/>
            </a:br>
            <a:r>
              <a:rPr lang="vi-VN" dirty="0"/>
              <a:t>Đơn </a:t>
            </a:r>
            <a:r>
              <a:rPr lang="vi-VN" dirty="0" err="1"/>
              <a:t>giản</a:t>
            </a:r>
            <a:r>
              <a:rPr lang="vi-VN" dirty="0"/>
              <a:t>&gt; </a:t>
            </a:r>
            <a:r>
              <a:rPr lang="vi-VN" dirty="0" err="1"/>
              <a:t>hiện</a:t>
            </a:r>
            <a:r>
              <a:rPr lang="vi-VN" dirty="0"/>
              <a:t> </a:t>
            </a:r>
            <a:r>
              <a:rPr lang="vi-VN" dirty="0" err="1"/>
              <a:t>thực</a:t>
            </a:r>
            <a:br>
              <a:rPr lang="vi-VN" dirty="0"/>
            </a:br>
            <a:r>
              <a:rPr lang="vi-VN" dirty="0" err="1"/>
              <a:t>Hình</a:t>
            </a:r>
            <a:r>
              <a:rPr lang="vi-VN" dirty="0"/>
              <a:t> </a:t>
            </a:r>
            <a:r>
              <a:rPr lang="vi-VN" dirty="0" err="1"/>
              <a:t>học</a:t>
            </a:r>
            <a:r>
              <a:rPr lang="vi-VN" dirty="0"/>
              <a:t>: quy mô, </a:t>
            </a:r>
            <a:r>
              <a:rPr lang="vi-VN" dirty="0" err="1"/>
              <a:t>độ</a:t>
            </a:r>
            <a:r>
              <a:rPr lang="vi-VN" dirty="0"/>
              <a:t> tương </a:t>
            </a:r>
            <a:r>
              <a:rPr lang="vi-VN" dirty="0" err="1"/>
              <a:t>phản</a:t>
            </a:r>
            <a:r>
              <a:rPr lang="vi-VN" dirty="0"/>
              <a:t> </a:t>
            </a:r>
            <a:r>
              <a:rPr lang="vi-VN" dirty="0" err="1"/>
              <a:t>và</a:t>
            </a:r>
            <a:r>
              <a:rPr lang="vi-VN" dirty="0"/>
              <a:t> </a:t>
            </a:r>
            <a:r>
              <a:rPr lang="vi-VN" dirty="0" err="1"/>
              <a:t>tỷ</a:t>
            </a:r>
            <a:r>
              <a:rPr lang="vi-VN" dirty="0"/>
              <a:t> </a:t>
            </a:r>
            <a:r>
              <a:rPr lang="vi-VN" dirty="0" err="1"/>
              <a:t>lệ</a:t>
            </a:r>
            <a:br>
              <a:rPr lang="vi-VN" dirty="0"/>
            </a:br>
            <a:r>
              <a:rPr lang="vi-VN" dirty="0" err="1"/>
              <a:t>Quản</a:t>
            </a:r>
            <a:r>
              <a:rPr lang="vi-VN" dirty="0"/>
              <a:t> </a:t>
            </a:r>
            <a:r>
              <a:rPr lang="vi-VN" dirty="0" err="1"/>
              <a:t>lý</a:t>
            </a:r>
            <a:r>
              <a:rPr lang="vi-VN" dirty="0"/>
              <a:t>: </a:t>
            </a:r>
            <a:r>
              <a:rPr lang="vi-VN" dirty="0" err="1"/>
              <a:t>Tổ</a:t>
            </a:r>
            <a:r>
              <a:rPr lang="vi-VN" dirty="0"/>
              <a:t> </a:t>
            </a:r>
            <a:r>
              <a:rPr lang="vi-VN" dirty="0" err="1"/>
              <a:t>chức</a:t>
            </a:r>
            <a:r>
              <a:rPr lang="vi-VN" dirty="0"/>
              <a:t> </a:t>
            </a:r>
            <a:r>
              <a:rPr lang="vi-VN" dirty="0" err="1"/>
              <a:t>trực</a:t>
            </a:r>
            <a:r>
              <a:rPr lang="vi-VN" dirty="0"/>
              <a:t> quan</a:t>
            </a:r>
            <a:br>
              <a:rPr lang="vi-VN" dirty="0"/>
            </a:br>
            <a:r>
              <a:rPr lang="vi-VN" dirty="0" err="1"/>
              <a:t>Lưới</a:t>
            </a:r>
            <a:r>
              <a:rPr lang="vi-VN" dirty="0"/>
              <a:t>: </a:t>
            </a:r>
            <a:r>
              <a:rPr lang="vi-VN" dirty="0" err="1"/>
              <a:t>thiết</a:t>
            </a:r>
            <a:r>
              <a:rPr lang="vi-VN" dirty="0"/>
              <a:t> </a:t>
            </a:r>
            <a:r>
              <a:rPr lang="vi-VN" dirty="0" err="1"/>
              <a:t>kế</a:t>
            </a:r>
            <a:r>
              <a:rPr lang="vi-VN" dirty="0"/>
              <a:t> </a:t>
            </a:r>
            <a:r>
              <a:rPr lang="vi-VN" dirty="0" err="1"/>
              <a:t>trực</a:t>
            </a:r>
            <a:r>
              <a:rPr lang="vi-VN" dirty="0"/>
              <a:t> quan mô đun</a:t>
            </a:r>
            <a:br>
              <a:rPr lang="vi-VN" dirty="0"/>
            </a:br>
            <a:r>
              <a:rPr lang="vi-VN" dirty="0" err="1"/>
              <a:t>Semiotics</a:t>
            </a:r>
            <a:r>
              <a:rPr lang="vi-VN" dirty="0"/>
              <a:t>: </a:t>
            </a:r>
            <a:r>
              <a:rPr lang="vi-VN" dirty="0" err="1"/>
              <a:t>biểu</a:t>
            </a:r>
            <a:r>
              <a:rPr lang="vi-VN" dirty="0"/>
              <a:t> </a:t>
            </a:r>
            <a:r>
              <a:rPr lang="vi-VN" dirty="0" err="1"/>
              <a:t>tượng</a:t>
            </a:r>
            <a:r>
              <a:rPr lang="vi-VN" dirty="0"/>
              <a:t> </a:t>
            </a:r>
            <a:r>
              <a:rPr lang="vi-VN" dirty="0" err="1"/>
              <a:t>và</a:t>
            </a:r>
            <a:r>
              <a:rPr lang="vi-VN" dirty="0"/>
              <a:t> </a:t>
            </a:r>
            <a:r>
              <a:rPr lang="vi-VN" dirty="0" err="1"/>
              <a:t>ký</a:t>
            </a:r>
            <a:r>
              <a:rPr lang="vi-VN" dirty="0"/>
              <a:t> </a:t>
            </a:r>
            <a:r>
              <a:rPr lang="vi-VN" dirty="0" err="1"/>
              <a:t>hiệu</a:t>
            </a:r>
            <a:r>
              <a:rPr lang="vi-VN" dirty="0"/>
              <a:t> </a:t>
            </a:r>
            <a:r>
              <a:rPr lang="vi-VN" dirty="0" err="1"/>
              <a:t>làm</a:t>
            </a:r>
            <a:r>
              <a:rPr lang="vi-VN" dirty="0"/>
              <a:t> </a:t>
            </a:r>
            <a:r>
              <a:rPr lang="vi-VN" dirty="0" err="1"/>
              <a:t>dấu</a:t>
            </a:r>
            <a:r>
              <a:rPr lang="vi-VN" dirty="0"/>
              <a:t> </a:t>
            </a:r>
            <a:r>
              <a:rPr lang="vi-VN" dirty="0" err="1"/>
              <a:t>hiệu</a:t>
            </a:r>
            <a:br>
              <a:rPr lang="vi-VN" dirty="0"/>
            </a:br>
            <a:r>
              <a:rPr lang="vi-VN" dirty="0"/>
              <a:t>Phong </a:t>
            </a:r>
            <a:r>
              <a:rPr lang="vi-VN" dirty="0" err="1"/>
              <a:t>cách</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31</a:t>
            </a:fld>
            <a:endParaRPr lang="en-US"/>
          </a:p>
        </p:txBody>
      </p:sp>
    </p:spTree>
    <p:extLst>
      <p:ext uri="{BB962C8B-B14F-4D97-AF65-F5344CB8AC3E}">
        <p14:creationId xmlns:p14="http://schemas.microsoft.com/office/powerpoint/2010/main" val="1941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061DD72-DAD0-49BA-BEA9-A5E80F22C528}" type="slidenum">
              <a:t>4</a:t>
            </a:fld>
            <a:endParaRPr lang="x-none"/>
          </a:p>
        </p:txBody>
      </p:sp>
      <p:sp>
        <p:nvSpPr>
          <p:cNvPr id="2" name="Slide Image Placeholder 1"/>
          <p:cNvSpPr>
            <a:spLocks noGrp="1" noRot="1" noChangeAspect="1" noResize="1"/>
          </p:cNvSpPr>
          <p:nvPr>
            <p:ph type="sldImg"/>
          </p:nvPr>
        </p:nvSpPr>
        <p:spPr>
          <a:xfrm>
            <a:off x="1106488" y="812800"/>
            <a:ext cx="5345112"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811400"/>
          </a:xfrm>
        </p:spPr>
        <p:txBody>
          <a:bodyPr>
            <a:spAutoFit/>
          </a:bodyPr>
          <a:lstStyle/>
          <a:p>
            <a:pPr lvl="0">
              <a:buFont typeface="Symbol"/>
              <a:buChar char="·"/>
            </a:pPr>
            <a:r>
              <a:rPr lang="x-none" sz="1200"/>
              <a:t>Psychopathology </a:t>
            </a:r>
            <a:r>
              <a:rPr lang="en-US" sz="1200" dirty="0"/>
              <a:t>: </a:t>
            </a:r>
            <a:r>
              <a:rPr lang="x-none" sz="1200" b="1"/>
              <a:t>(y học) bệnh học tâm lý, bệnh học tinh thần</a:t>
            </a:r>
            <a:endParaRPr lang="en-US" sz="1200" b="1" dirty="0"/>
          </a:p>
          <a:p>
            <a:pPr lvl="0">
              <a:buFont typeface="Symbol"/>
              <a:buChar char="·"/>
            </a:pPr>
            <a:r>
              <a:rPr lang="x-none" sz="1200"/>
              <a:t>Psychology </a:t>
            </a:r>
            <a:r>
              <a:rPr lang="en-US" sz="1200" dirty="0"/>
              <a:t>: </a:t>
            </a:r>
            <a:r>
              <a:rPr lang="en-US" sz="1200" dirty="0" err="1"/>
              <a:t>tâm</a:t>
            </a:r>
            <a:r>
              <a:rPr lang="en-US" sz="1200" baseline="0" dirty="0"/>
              <a:t> </a:t>
            </a:r>
            <a:r>
              <a:rPr lang="en-US" sz="1200" baseline="0" dirty="0" err="1"/>
              <a:t>lý</a:t>
            </a:r>
            <a:r>
              <a:rPr lang="en-US" sz="1200" baseline="0" dirty="0"/>
              <a:t> </a:t>
            </a:r>
            <a:r>
              <a:rPr lang="en-US" sz="1200" baseline="0" dirty="0" err="1"/>
              <a:t>học</a:t>
            </a:r>
            <a:endParaRPr lang="x-none" sz="1200" b="1"/>
          </a:p>
        </p:txBody>
      </p:sp>
    </p:spTree>
    <p:extLst>
      <p:ext uri="{BB962C8B-B14F-4D97-AF65-F5344CB8AC3E}">
        <p14:creationId xmlns:p14="http://schemas.microsoft.com/office/powerpoint/2010/main" val="22438533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a:t>Từ </a:t>
            </a:r>
            <a:r>
              <a:rPr lang="vi-VN" dirty="0" err="1"/>
              <a:t>vựng</a:t>
            </a:r>
            <a:r>
              <a:rPr lang="vi-VN" dirty="0"/>
              <a:t> </a:t>
            </a:r>
            <a:r>
              <a:rPr lang="vi-VN" dirty="0" err="1"/>
              <a:t>bởi</a:t>
            </a:r>
            <a:r>
              <a:rPr lang="vi-VN" dirty="0"/>
              <a:t> </a:t>
            </a:r>
            <a:r>
              <a:rPr lang="vi-VN" dirty="0" err="1"/>
              <a:t>các</a:t>
            </a:r>
            <a:r>
              <a:rPr lang="vi-VN" dirty="0"/>
              <a:t> </a:t>
            </a:r>
            <a:r>
              <a:rPr lang="vi-VN" dirty="0" err="1"/>
              <a:t>yếu</a:t>
            </a:r>
            <a:r>
              <a:rPr lang="vi-VN" dirty="0"/>
              <a:t> </a:t>
            </a:r>
            <a:r>
              <a:rPr lang="vi-VN" dirty="0" err="1"/>
              <a:t>tố</a:t>
            </a:r>
            <a:r>
              <a:rPr lang="vi-VN" dirty="0"/>
              <a:t> </a:t>
            </a:r>
            <a:r>
              <a:rPr lang="vi-VN" dirty="0" err="1"/>
              <a:t>hình</a:t>
            </a:r>
            <a:r>
              <a:rPr lang="vi-VN" dirty="0"/>
              <a:t> </a:t>
            </a:r>
            <a:r>
              <a:rPr lang="vi-VN" dirty="0" err="1"/>
              <a:t>ảnh</a:t>
            </a:r>
            <a:endParaRPr lang="vi-VN" dirty="0"/>
          </a:p>
          <a:p>
            <a:r>
              <a:rPr lang="vi-VN" dirty="0" err="1"/>
              <a:t>Cú</a:t>
            </a:r>
            <a:r>
              <a:rPr lang="vi-VN" dirty="0"/>
              <a:t> </a:t>
            </a:r>
            <a:r>
              <a:rPr lang="vi-VN" dirty="0" err="1"/>
              <a:t>pháp</a:t>
            </a:r>
            <a:r>
              <a:rPr lang="vi-VN" dirty="0"/>
              <a:t> theo quy </a:t>
            </a:r>
            <a:r>
              <a:rPr lang="vi-VN" dirty="0" err="1"/>
              <a:t>tắc</a:t>
            </a:r>
            <a:r>
              <a:rPr lang="vi-VN" dirty="0"/>
              <a:t> </a:t>
            </a:r>
            <a:r>
              <a:rPr lang="vi-VN" dirty="0" err="1"/>
              <a:t>sử</a:t>
            </a:r>
            <a:r>
              <a:rPr lang="vi-VN" dirty="0"/>
              <a:t> </a:t>
            </a:r>
            <a:r>
              <a:rPr lang="vi-VN" dirty="0" err="1"/>
              <a:t>dụng</a:t>
            </a:r>
            <a:r>
              <a:rPr lang="vi-VN" dirty="0"/>
              <a:t> cho </a:t>
            </a:r>
            <a:r>
              <a:rPr lang="vi-VN" dirty="0" err="1"/>
              <a:t>các</a:t>
            </a:r>
            <a:r>
              <a:rPr lang="vi-VN" dirty="0"/>
              <a:t> </a:t>
            </a:r>
            <a:r>
              <a:rPr lang="vi-VN" dirty="0" err="1"/>
              <a:t>phần</a:t>
            </a:r>
            <a:r>
              <a:rPr lang="vi-VN" dirty="0"/>
              <a:t> </a:t>
            </a:r>
            <a:r>
              <a:rPr lang="vi-VN" dirty="0" err="1"/>
              <a:t>tử</a:t>
            </a:r>
            <a:endParaRPr lang="vi-VN" dirty="0"/>
          </a:p>
          <a:p>
            <a:r>
              <a:rPr lang="vi-VN" dirty="0" err="1"/>
              <a:t>Biết</a:t>
            </a:r>
            <a:r>
              <a:rPr lang="vi-VN" dirty="0"/>
              <a:t> </a:t>
            </a:r>
            <a:r>
              <a:rPr lang="vi-VN" dirty="0" err="1"/>
              <a:t>chữ</a:t>
            </a:r>
            <a:r>
              <a:rPr lang="vi-VN" dirty="0"/>
              <a:t> theo kinh </a:t>
            </a:r>
            <a:r>
              <a:rPr lang="vi-VN" dirty="0" err="1"/>
              <a:t>nghiệm</a:t>
            </a:r>
            <a:r>
              <a:rPr lang="vi-VN" dirty="0"/>
              <a:t> </a:t>
            </a:r>
            <a:r>
              <a:rPr lang="vi-VN" dirty="0" err="1"/>
              <a:t>của</a:t>
            </a:r>
            <a:r>
              <a:rPr lang="vi-VN" dirty="0"/>
              <a:t> </a:t>
            </a:r>
            <a:r>
              <a:rPr lang="vi-VN" dirty="0" err="1"/>
              <a:t>người</a:t>
            </a:r>
            <a:r>
              <a:rPr lang="vi-VN" dirty="0"/>
              <a:t> </a:t>
            </a:r>
            <a:r>
              <a:rPr lang="vi-VN" dirty="0" err="1"/>
              <a:t>thiết</a:t>
            </a:r>
            <a:r>
              <a:rPr lang="vi-VN" dirty="0"/>
              <a:t> </a:t>
            </a:r>
            <a:r>
              <a:rPr lang="vi-VN" dirty="0" err="1"/>
              <a:t>kế</a:t>
            </a:r>
            <a:r>
              <a:rPr lang="vi-VN" dirty="0"/>
              <a:t> &amp; </a:t>
            </a:r>
            <a:r>
              <a:rPr lang="vi-VN" dirty="0" err="1"/>
              <a:t>người</a:t>
            </a:r>
            <a:r>
              <a:rPr lang="vi-VN" dirty="0"/>
              <a:t> </a:t>
            </a:r>
            <a:r>
              <a:rPr lang="vi-VN" dirty="0" err="1"/>
              <a:t>sử</a:t>
            </a:r>
            <a:r>
              <a:rPr lang="vi-VN" dirty="0"/>
              <a:t> </a:t>
            </a:r>
            <a:r>
              <a:rPr lang="vi-VN" dirty="0" err="1"/>
              <a:t>dụng</a:t>
            </a:r>
            <a:endParaRPr lang="vi-VN" dirty="0"/>
          </a:p>
          <a:p>
            <a:r>
              <a:rPr lang="vi-VN" dirty="0" err="1"/>
              <a:t>Kỹ</a:t>
            </a:r>
            <a:r>
              <a:rPr lang="vi-VN" dirty="0"/>
              <a:t> năng </a:t>
            </a:r>
            <a:r>
              <a:rPr lang="vi-VN" dirty="0" err="1"/>
              <a:t>về</a:t>
            </a:r>
            <a:r>
              <a:rPr lang="vi-VN" dirty="0"/>
              <a:t> phong </a:t>
            </a:r>
            <a:r>
              <a:rPr lang="vi-VN" dirty="0" err="1"/>
              <a:t>cách</a:t>
            </a:r>
            <a:r>
              <a:rPr lang="vi-VN" dirty="0"/>
              <a:t> </a:t>
            </a:r>
            <a:r>
              <a:rPr lang="vi-VN" dirty="0" err="1"/>
              <a:t>bằng</a:t>
            </a:r>
            <a:r>
              <a:rPr lang="vi-VN" dirty="0"/>
              <a:t> w / </a:t>
            </a:r>
            <a:r>
              <a:rPr lang="vi-VN" dirty="0" err="1"/>
              <a:t>từ</a:t>
            </a:r>
            <a:r>
              <a:rPr lang="vi-VN" dirty="0"/>
              <a:t> </a:t>
            </a:r>
            <a:r>
              <a:rPr lang="vi-VN" dirty="0" err="1"/>
              <a:t>vựng</a:t>
            </a:r>
            <a:r>
              <a:rPr lang="vi-VN" dirty="0"/>
              <a:t> &amp; </a:t>
            </a:r>
            <a:r>
              <a:rPr lang="vi-VN" dirty="0" err="1"/>
              <a:t>cú</a:t>
            </a:r>
            <a:r>
              <a:rPr lang="vi-VN" dirty="0"/>
              <a:t> </a:t>
            </a:r>
            <a:r>
              <a:rPr lang="vi-VN" dirty="0" err="1"/>
              <a:t>pháp</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32</a:t>
            </a:fld>
            <a:endParaRPr lang="en-US"/>
          </a:p>
        </p:txBody>
      </p:sp>
    </p:spTree>
    <p:extLst>
      <p:ext uri="{BB962C8B-B14F-4D97-AF65-F5344CB8AC3E}">
        <p14:creationId xmlns:p14="http://schemas.microsoft.com/office/powerpoint/2010/main" val="3140684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a:t>Tinh </a:t>
            </a:r>
            <a:r>
              <a:rPr lang="vi-VN" b="1" dirty="0" err="1"/>
              <a:t>tế</a:t>
            </a:r>
            <a:r>
              <a:rPr lang="vi-VN" b="1" dirty="0"/>
              <a:t> </a:t>
            </a:r>
            <a:r>
              <a:rPr lang="vi-VN" b="1" dirty="0" err="1"/>
              <a:t>và</a:t>
            </a:r>
            <a:r>
              <a:rPr lang="vi-VN" b="1" dirty="0"/>
              <a:t> đơn </a:t>
            </a:r>
            <a:r>
              <a:rPr lang="vi-VN" b="1" dirty="0" err="1"/>
              <a:t>giản</a:t>
            </a:r>
            <a:endParaRPr lang="vi-VN" b="1" dirty="0"/>
          </a:p>
          <a:p>
            <a:r>
              <a:rPr lang="vi-VN" dirty="0" err="1"/>
              <a:t>Giảm</a:t>
            </a:r>
            <a:r>
              <a:rPr lang="vi-VN" dirty="0"/>
              <a:t> </a:t>
            </a:r>
            <a:r>
              <a:rPr lang="vi-VN" dirty="0" err="1"/>
              <a:t>yếu</a:t>
            </a:r>
            <a:r>
              <a:rPr lang="vi-VN" dirty="0"/>
              <a:t> </a:t>
            </a:r>
            <a:r>
              <a:rPr lang="vi-VN" dirty="0" err="1"/>
              <a:t>tố</a:t>
            </a:r>
            <a:r>
              <a:rPr lang="vi-VN" dirty="0"/>
              <a:t> </a:t>
            </a:r>
            <a:r>
              <a:rPr lang="vi-VN" dirty="0" err="1"/>
              <a:t>thiết</a:t>
            </a:r>
            <a:r>
              <a:rPr lang="vi-VN" dirty="0"/>
              <a:t> </a:t>
            </a:r>
            <a:r>
              <a:rPr lang="vi-VN" dirty="0" err="1"/>
              <a:t>kế</a:t>
            </a:r>
            <a:r>
              <a:rPr lang="vi-VN" dirty="0"/>
              <a:t> </a:t>
            </a:r>
            <a:r>
              <a:rPr lang="vi-VN" dirty="0" err="1"/>
              <a:t>đến</a:t>
            </a:r>
            <a:r>
              <a:rPr lang="vi-VN" dirty="0"/>
              <a:t> </a:t>
            </a:r>
            <a:r>
              <a:rPr lang="vi-VN" dirty="0" err="1"/>
              <a:t>mức</a:t>
            </a:r>
            <a:r>
              <a:rPr lang="vi-VN" dirty="0"/>
              <a:t> </a:t>
            </a:r>
            <a:r>
              <a:rPr lang="vi-VN" dirty="0" err="1"/>
              <a:t>tối</a:t>
            </a:r>
            <a:r>
              <a:rPr lang="vi-VN" dirty="0"/>
              <a:t> </a:t>
            </a:r>
            <a:r>
              <a:rPr lang="vi-VN" dirty="0" err="1"/>
              <a:t>thiểu</a:t>
            </a:r>
            <a:endParaRPr lang="vi-VN" dirty="0"/>
          </a:p>
          <a:p>
            <a:r>
              <a:rPr lang="vi-VN" dirty="0" err="1"/>
              <a:t>chức</a:t>
            </a:r>
            <a:r>
              <a:rPr lang="vi-VN" dirty="0"/>
              <a:t> năng không </a:t>
            </a:r>
            <a:r>
              <a:rPr lang="vi-VN" dirty="0" err="1"/>
              <a:t>thực</a:t>
            </a:r>
            <a:r>
              <a:rPr lang="vi-VN" dirty="0"/>
              <a:t> </a:t>
            </a:r>
            <a:r>
              <a:rPr lang="vi-VN" dirty="0" err="1"/>
              <a:t>hiện</a:t>
            </a:r>
            <a:r>
              <a:rPr lang="vi-VN" dirty="0"/>
              <a:t> </a:t>
            </a:r>
            <a:r>
              <a:rPr lang="vi-VN" dirty="0" err="1"/>
              <a:t>hình</a:t>
            </a:r>
            <a:r>
              <a:rPr lang="vi-VN" dirty="0"/>
              <a:t> </a:t>
            </a:r>
            <a:r>
              <a:rPr lang="vi-VN" dirty="0" err="1"/>
              <a:t>ảnh</a:t>
            </a:r>
            <a:endParaRPr lang="vi-VN" dirty="0"/>
          </a:p>
          <a:p>
            <a:r>
              <a:rPr lang="vi-VN" dirty="0" err="1"/>
              <a:t>giảm</a:t>
            </a:r>
            <a:r>
              <a:rPr lang="vi-VN" dirty="0"/>
              <a:t> </a:t>
            </a:r>
            <a:r>
              <a:rPr lang="vi-VN" dirty="0" err="1"/>
              <a:t>tải</a:t>
            </a:r>
            <a:r>
              <a:rPr lang="vi-VN" dirty="0"/>
              <a:t> </a:t>
            </a:r>
            <a:r>
              <a:rPr lang="vi-VN" dirty="0" err="1"/>
              <a:t>tìm</a:t>
            </a:r>
            <a:r>
              <a:rPr lang="vi-VN" dirty="0"/>
              <a:t> </a:t>
            </a:r>
            <a:r>
              <a:rPr lang="vi-VN" dirty="0" err="1"/>
              <a:t>kiếm</a:t>
            </a:r>
            <a:r>
              <a:rPr lang="vi-VN" dirty="0"/>
              <a:t> </a:t>
            </a:r>
            <a:r>
              <a:rPr lang="vi-VN" dirty="0" err="1"/>
              <a:t>trực</a:t>
            </a:r>
            <a:r>
              <a:rPr lang="vi-VN" dirty="0"/>
              <a:t> quan (</a:t>
            </a:r>
            <a:r>
              <a:rPr lang="vi-VN" dirty="0" err="1"/>
              <a:t>và</a:t>
            </a:r>
            <a:r>
              <a:rPr lang="vi-VN" dirty="0"/>
              <a:t> </a:t>
            </a:r>
            <a:r>
              <a:rPr lang="vi-VN" dirty="0" err="1"/>
              <a:t>nhận</a:t>
            </a:r>
            <a:r>
              <a:rPr lang="vi-VN" dirty="0"/>
              <a:t> </a:t>
            </a:r>
            <a:r>
              <a:rPr lang="vi-VN" dirty="0" err="1"/>
              <a:t>thức</a:t>
            </a:r>
            <a:r>
              <a:rPr lang="vi-VN" dirty="0"/>
              <a:t>)</a:t>
            </a:r>
          </a:p>
          <a:p>
            <a:r>
              <a:rPr lang="vi-VN" dirty="0" err="1"/>
              <a:t>Thiết</a:t>
            </a:r>
            <a:r>
              <a:rPr lang="vi-VN" dirty="0"/>
              <a:t> </a:t>
            </a:r>
            <a:r>
              <a:rPr lang="vi-VN" dirty="0" err="1"/>
              <a:t>kế</a:t>
            </a:r>
            <a:r>
              <a:rPr lang="vi-VN" dirty="0"/>
              <a:t> đơn </a:t>
            </a:r>
            <a:r>
              <a:rPr lang="vi-VN" dirty="0" err="1"/>
              <a:t>giản</a:t>
            </a:r>
            <a:r>
              <a:rPr lang="vi-VN" dirty="0"/>
              <a:t> hơn: </a:t>
            </a:r>
            <a:r>
              <a:rPr lang="vi-VN" dirty="0" err="1"/>
              <a:t>dễ</a:t>
            </a:r>
            <a:r>
              <a:rPr lang="vi-VN" dirty="0"/>
              <a:t> </a:t>
            </a:r>
            <a:r>
              <a:rPr lang="vi-VN" dirty="0" err="1"/>
              <a:t>tiếp</a:t>
            </a:r>
            <a:r>
              <a:rPr lang="vi-VN" dirty="0"/>
              <a:t> </a:t>
            </a:r>
            <a:r>
              <a:rPr lang="vi-VN" dirty="0" err="1"/>
              <a:t>cận</a:t>
            </a:r>
            <a:r>
              <a:rPr lang="vi-VN" dirty="0"/>
              <a:t> </a:t>
            </a:r>
            <a:r>
              <a:rPr lang="vi-VN" dirty="0" err="1"/>
              <a:t>dễ</a:t>
            </a:r>
            <a:r>
              <a:rPr lang="vi-VN" dirty="0"/>
              <a:t> </a:t>
            </a:r>
            <a:r>
              <a:rPr lang="vi-VN" dirty="0" err="1"/>
              <a:t>nhận</a:t>
            </a:r>
            <a:r>
              <a:rPr lang="vi-VN" dirty="0"/>
              <a:t> </a:t>
            </a:r>
            <a:r>
              <a:rPr lang="vi-VN" dirty="0" err="1"/>
              <a:t>biết</a:t>
            </a:r>
            <a:r>
              <a:rPr lang="vi-VN" dirty="0"/>
              <a:t>, </a:t>
            </a:r>
            <a:r>
              <a:rPr lang="vi-VN" dirty="0" err="1"/>
              <a:t>dễ</a:t>
            </a:r>
            <a:r>
              <a:rPr lang="vi-VN" dirty="0"/>
              <a:t> ghi </a:t>
            </a:r>
            <a:r>
              <a:rPr lang="vi-VN" dirty="0" err="1"/>
              <a:t>nhớ</a:t>
            </a:r>
            <a:r>
              <a:rPr lang="vi-VN" dirty="0"/>
              <a:t> (ngay </a:t>
            </a:r>
            <a:r>
              <a:rPr lang="vi-VN" dirty="0" err="1"/>
              <a:t>và</a:t>
            </a:r>
            <a:r>
              <a:rPr lang="vi-VN" dirty="0"/>
              <a:t> sau </a:t>
            </a:r>
            <a:r>
              <a:rPr lang="vi-VN" dirty="0" err="1"/>
              <a:t>đó</a:t>
            </a:r>
            <a:r>
              <a:rPr lang="vi-VN" dirty="0"/>
              <a: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33</a:t>
            </a:fld>
            <a:endParaRPr lang="en-US"/>
          </a:p>
        </p:txBody>
      </p:sp>
    </p:spTree>
    <p:extLst>
      <p:ext uri="{BB962C8B-B14F-4D97-AF65-F5344CB8AC3E}">
        <p14:creationId xmlns:p14="http://schemas.microsoft.com/office/powerpoint/2010/main" val="871937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err="1"/>
              <a:t>Xác</a:t>
            </a:r>
            <a:r>
              <a:rPr lang="vi-VN" dirty="0"/>
              <a:t> </a:t>
            </a:r>
            <a:r>
              <a:rPr lang="vi-VN" dirty="0" err="1"/>
              <a:t>định</a:t>
            </a:r>
            <a:r>
              <a:rPr lang="vi-VN" dirty="0"/>
              <a:t> </a:t>
            </a:r>
            <a:r>
              <a:rPr lang="vi-VN" dirty="0" err="1"/>
              <a:t>phẩm</a:t>
            </a:r>
            <a:r>
              <a:rPr lang="vi-VN" dirty="0"/>
              <a:t> </a:t>
            </a:r>
            <a:r>
              <a:rPr lang="vi-VN" dirty="0" err="1"/>
              <a:t>chất</a:t>
            </a:r>
            <a:r>
              <a:rPr lang="vi-VN" dirty="0"/>
              <a:t> </a:t>
            </a:r>
            <a:r>
              <a:rPr lang="vi-VN" dirty="0" err="1"/>
              <a:t>thiết</a:t>
            </a:r>
            <a:r>
              <a:rPr lang="vi-VN" dirty="0"/>
              <a:t> </a:t>
            </a:r>
            <a:r>
              <a:rPr lang="vi-VN" dirty="0" err="1"/>
              <a:t>yếu</a:t>
            </a:r>
            <a:r>
              <a:rPr lang="vi-VN" dirty="0"/>
              <a:t> (</a:t>
            </a:r>
            <a:r>
              <a:rPr lang="vi-VN" dirty="0" err="1"/>
              <a:t>tính</a:t>
            </a:r>
            <a:r>
              <a:rPr lang="vi-VN" dirty="0"/>
              <a:t> </a:t>
            </a:r>
            <a:r>
              <a:rPr lang="vi-VN" dirty="0" err="1"/>
              <a:t>từ</a:t>
            </a:r>
            <a:r>
              <a:rPr lang="vi-VN" dirty="0"/>
              <a:t>) - </a:t>
            </a:r>
            <a:r>
              <a:rPr lang="vi-VN" dirty="0" err="1"/>
              <a:t>màu</a:t>
            </a:r>
            <a:r>
              <a:rPr lang="vi-VN" dirty="0"/>
              <a:t> </a:t>
            </a:r>
            <a:r>
              <a:rPr lang="vi-VN" dirty="0" err="1"/>
              <a:t>sắc</a:t>
            </a:r>
            <a:r>
              <a:rPr lang="vi-VN" dirty="0"/>
              <a:t>, </a:t>
            </a:r>
            <a:r>
              <a:rPr lang="vi-VN" dirty="0" err="1"/>
              <a:t>nhãn</a:t>
            </a:r>
            <a:r>
              <a:rPr lang="vi-VN" dirty="0"/>
              <a:t>, </a:t>
            </a:r>
            <a:r>
              <a:rPr lang="vi-VN" dirty="0" err="1"/>
              <a:t>điều</a:t>
            </a:r>
            <a:r>
              <a:rPr lang="vi-VN" dirty="0"/>
              <a:t> </a:t>
            </a:r>
            <a:r>
              <a:rPr lang="vi-VN" dirty="0" err="1"/>
              <a:t>khiển</a:t>
            </a:r>
            <a:endParaRPr lang="vi-VN" dirty="0"/>
          </a:p>
          <a:p>
            <a:r>
              <a:rPr lang="vi-VN" dirty="0" err="1"/>
              <a:t>Mỗi</a:t>
            </a:r>
            <a:r>
              <a:rPr lang="vi-VN" dirty="0"/>
              <a:t> </a:t>
            </a:r>
            <a:r>
              <a:rPr lang="vi-VN" dirty="0" err="1"/>
              <a:t>yếu</a:t>
            </a:r>
            <a:r>
              <a:rPr lang="vi-VN" dirty="0"/>
              <a:t> </a:t>
            </a:r>
            <a:r>
              <a:rPr lang="vi-VN" dirty="0" err="1"/>
              <a:t>tố</a:t>
            </a:r>
            <a:r>
              <a:rPr lang="vi-VN" dirty="0"/>
              <a:t> </a:t>
            </a:r>
            <a:r>
              <a:rPr lang="vi-VN" dirty="0" err="1"/>
              <a:t>cần</a:t>
            </a:r>
            <a:r>
              <a:rPr lang="vi-VN" dirty="0"/>
              <a:t> </a:t>
            </a:r>
            <a:r>
              <a:rPr lang="vi-VN" dirty="0" err="1"/>
              <a:t>thiết</a:t>
            </a:r>
            <a:r>
              <a:rPr lang="vi-VN" dirty="0"/>
              <a:t>? </a:t>
            </a:r>
            <a:r>
              <a:rPr lang="vi-VN" dirty="0" err="1"/>
              <a:t>Thiết</a:t>
            </a:r>
            <a:r>
              <a:rPr lang="vi-VN" dirty="0"/>
              <a:t> </a:t>
            </a:r>
            <a:r>
              <a:rPr lang="vi-VN" dirty="0" err="1"/>
              <a:t>kế</a:t>
            </a:r>
            <a:r>
              <a:rPr lang="vi-VN" dirty="0"/>
              <a:t> </a:t>
            </a:r>
            <a:r>
              <a:rPr lang="vi-VN" dirty="0" err="1"/>
              <a:t>sẽ</a:t>
            </a:r>
            <a:r>
              <a:rPr lang="vi-VN" dirty="0"/>
              <a:t> </a:t>
            </a:r>
            <a:r>
              <a:rPr lang="vi-VN" dirty="0" err="1"/>
              <a:t>bị</a:t>
            </a:r>
            <a:r>
              <a:rPr lang="vi-VN" dirty="0"/>
              <a:t> </a:t>
            </a:r>
            <a:r>
              <a:rPr lang="vi-VN" dirty="0" err="1"/>
              <a:t>ảnh</a:t>
            </a:r>
            <a:r>
              <a:rPr lang="vi-VN" dirty="0"/>
              <a:t> </a:t>
            </a:r>
            <a:r>
              <a:rPr lang="vi-VN" dirty="0" err="1"/>
              <a:t>hưởng</a:t>
            </a:r>
            <a:r>
              <a:rPr lang="vi-VN" dirty="0"/>
              <a:t> </a:t>
            </a:r>
            <a:r>
              <a:rPr lang="vi-VN" dirty="0" err="1"/>
              <a:t>nếu</a:t>
            </a:r>
            <a:r>
              <a:rPr lang="vi-VN" dirty="0"/>
              <a:t> </a:t>
            </a:r>
            <a:r>
              <a:rPr lang="vi-VN" dirty="0" err="1"/>
              <a:t>bị</a:t>
            </a:r>
            <a:r>
              <a:rPr lang="vi-VN" dirty="0"/>
              <a:t> </a:t>
            </a:r>
            <a:r>
              <a:rPr lang="vi-VN" dirty="0" err="1"/>
              <a:t>loại</a:t>
            </a:r>
            <a:r>
              <a:rPr lang="vi-VN" dirty="0"/>
              <a:t> </a:t>
            </a:r>
            <a:r>
              <a:rPr lang="vi-VN" dirty="0" err="1"/>
              <a:t>bỏ</a:t>
            </a:r>
            <a:r>
              <a:rPr lang="vi-VN" dirty="0"/>
              <a:t>?</a:t>
            </a:r>
          </a:p>
          <a:p>
            <a:r>
              <a:rPr lang="vi-VN" dirty="0" err="1"/>
              <a:t>Cần</a:t>
            </a:r>
            <a:r>
              <a:rPr lang="vi-VN" dirty="0"/>
              <a:t> </a:t>
            </a:r>
            <a:r>
              <a:rPr lang="vi-VN" dirty="0" err="1"/>
              <a:t>thiết</a:t>
            </a:r>
            <a:r>
              <a:rPr lang="vi-VN" dirty="0"/>
              <a:t> </a:t>
            </a:r>
            <a:r>
              <a:rPr lang="vi-VN" dirty="0" err="1"/>
              <a:t>của</a:t>
            </a:r>
            <a:r>
              <a:rPr lang="vi-VN" dirty="0"/>
              <a:t> </a:t>
            </a:r>
            <a:r>
              <a:rPr lang="vi-VN" dirty="0" err="1"/>
              <a:t>yếu</a:t>
            </a:r>
            <a:r>
              <a:rPr lang="vi-VN" dirty="0"/>
              <a:t> </a:t>
            </a:r>
            <a:r>
              <a:rPr lang="vi-VN" dirty="0" err="1"/>
              <a:t>tố</a:t>
            </a:r>
            <a:r>
              <a:rPr lang="vi-VN" dirty="0"/>
              <a:t> </a:t>
            </a:r>
            <a:r>
              <a:rPr lang="vi-VN" dirty="0" err="1"/>
              <a:t>bài</a:t>
            </a:r>
            <a:r>
              <a:rPr lang="vi-VN" dirty="0"/>
              <a:t> </a:t>
            </a:r>
            <a:r>
              <a:rPr lang="vi-VN" dirty="0" err="1"/>
              <a:t>kiểm</a:t>
            </a:r>
            <a:r>
              <a:rPr lang="vi-VN" dirty="0"/>
              <a:t> tra </a:t>
            </a:r>
            <a:r>
              <a:rPr lang="vi-VN" dirty="0" err="1"/>
              <a:t>bằng</a:t>
            </a:r>
            <a:r>
              <a:rPr lang="vi-VN" dirty="0"/>
              <a:t> </a:t>
            </a:r>
            <a:r>
              <a:rPr lang="vi-VN" dirty="0" err="1"/>
              <a:t>cách</a:t>
            </a:r>
            <a:r>
              <a:rPr lang="vi-VN" dirty="0"/>
              <a:t> </a:t>
            </a:r>
            <a:r>
              <a:rPr lang="vi-VN" dirty="0" err="1"/>
              <a:t>loại</a:t>
            </a:r>
            <a:r>
              <a:rPr lang="vi-VN" dirty="0"/>
              <a:t> </a:t>
            </a:r>
            <a:r>
              <a:rPr lang="vi-VN" dirty="0" err="1"/>
              <a:t>bỏ</a:t>
            </a:r>
            <a:r>
              <a:rPr lang="vi-VN" dirty="0"/>
              <a:t> </a:t>
            </a:r>
            <a:r>
              <a:rPr lang="vi-VN" dirty="0" err="1"/>
              <a:t>nó</a:t>
            </a:r>
            <a:r>
              <a:rPr lang="vi-VN" dirty="0"/>
              <a:t>. </a:t>
            </a:r>
            <a:r>
              <a:rPr lang="vi-VN" dirty="0" err="1"/>
              <a:t>Nếu</a:t>
            </a:r>
            <a:r>
              <a:rPr lang="vi-VN" dirty="0"/>
              <a:t> </a:t>
            </a:r>
            <a:r>
              <a:rPr lang="vi-VN" dirty="0" err="1"/>
              <a:t>thiết</a:t>
            </a:r>
            <a:r>
              <a:rPr lang="vi-VN" dirty="0"/>
              <a:t> </a:t>
            </a:r>
            <a:r>
              <a:rPr lang="vi-VN" dirty="0" err="1"/>
              <a:t>kế</a:t>
            </a:r>
            <a:r>
              <a:rPr lang="vi-VN" dirty="0"/>
              <a:t> </a:t>
            </a:r>
            <a:r>
              <a:rPr lang="vi-VN" dirty="0" err="1"/>
              <a:t>là</a:t>
            </a:r>
            <a:r>
              <a:rPr lang="vi-VN" dirty="0"/>
              <a:t> </a:t>
            </a:r>
            <a:r>
              <a:rPr lang="vi-VN" dirty="0" err="1"/>
              <a:t>tốt</a:t>
            </a:r>
            <a:r>
              <a:rPr lang="vi-VN" dirty="0"/>
              <a:t> </a:t>
            </a:r>
            <a:r>
              <a:rPr lang="vi-VN" dirty="0" err="1"/>
              <a:t>bỏ</a:t>
            </a:r>
            <a:r>
              <a:rPr lang="vi-VN" dirty="0"/>
              <a:t> qua </a:t>
            </a:r>
            <a:r>
              <a:rPr lang="vi-VN" dirty="0" err="1"/>
              <a:t>phần</a:t>
            </a:r>
            <a:r>
              <a:rPr lang="vi-VN" dirty="0"/>
              <a:t> </a:t>
            </a:r>
            <a:r>
              <a:rPr lang="vi-VN" dirty="0" err="1"/>
              <a:t>tử</a:t>
            </a:r>
            <a:r>
              <a:rPr lang="vi-VN" dirty="0"/>
              <a:t>.</a:t>
            </a:r>
          </a:p>
          <a:p>
            <a:r>
              <a:rPr lang="vi-VN" dirty="0" err="1"/>
              <a:t>Các</a:t>
            </a:r>
            <a:r>
              <a:rPr lang="vi-VN" dirty="0"/>
              <a:t> </a:t>
            </a:r>
            <a:r>
              <a:rPr lang="vi-VN" dirty="0" err="1"/>
              <a:t>phần</a:t>
            </a:r>
            <a:r>
              <a:rPr lang="vi-VN" dirty="0"/>
              <a:t> </a:t>
            </a:r>
            <a:r>
              <a:rPr lang="vi-VN" dirty="0" err="1"/>
              <a:t>tử</a:t>
            </a:r>
            <a:r>
              <a:rPr lang="vi-VN" dirty="0"/>
              <a:t> </a:t>
            </a:r>
            <a:r>
              <a:rPr lang="vi-VN" dirty="0" err="1"/>
              <a:t>bị</a:t>
            </a:r>
            <a:r>
              <a:rPr lang="vi-VN" dirty="0"/>
              <a:t> </a:t>
            </a:r>
            <a:r>
              <a:rPr lang="vi-VN" dirty="0" err="1"/>
              <a:t>bỏ</a:t>
            </a:r>
            <a:r>
              <a:rPr lang="vi-VN" dirty="0"/>
              <a:t> qua </a:t>
            </a:r>
            <a:r>
              <a:rPr lang="vi-VN" dirty="0" err="1"/>
              <a:t>có</a:t>
            </a:r>
            <a:r>
              <a:rPr lang="vi-VN" dirty="0"/>
              <a:t> </a:t>
            </a:r>
            <a:r>
              <a:rPr lang="vi-VN" dirty="0" err="1"/>
              <a:t>thể</a:t>
            </a:r>
            <a:r>
              <a:rPr lang="vi-VN" dirty="0"/>
              <a:t> </a:t>
            </a:r>
            <a:r>
              <a:rPr lang="vi-VN" dirty="0" err="1"/>
              <a:t>được</a:t>
            </a:r>
            <a:r>
              <a:rPr lang="vi-VN" dirty="0"/>
              <a:t> truy </a:t>
            </a:r>
            <a:r>
              <a:rPr lang="vi-VN" dirty="0" err="1"/>
              <a:t>cập</a:t>
            </a:r>
            <a:r>
              <a:rPr lang="vi-VN" dirty="0"/>
              <a:t> </a:t>
            </a:r>
            <a:r>
              <a:rPr lang="vi-VN" dirty="0" err="1"/>
              <a:t>gián</a:t>
            </a:r>
            <a:r>
              <a:rPr lang="vi-VN" dirty="0"/>
              <a:t> </a:t>
            </a:r>
            <a:r>
              <a:rPr lang="vi-VN" dirty="0" err="1"/>
              <a:t>tiếp</a:t>
            </a:r>
            <a:r>
              <a:rPr lang="vi-VN" dirty="0"/>
              <a:t> thông qua </a:t>
            </a:r>
            <a:r>
              <a:rPr lang="vi-VN" dirty="0" err="1"/>
              <a:t>menu</a:t>
            </a:r>
            <a:r>
              <a:rPr lang="vi-VN" dirty="0"/>
              <a:t> - </a:t>
            </a:r>
            <a:r>
              <a:rPr lang="vi-VN" dirty="0" err="1"/>
              <a:t>tùy</a:t>
            </a:r>
            <a:r>
              <a:rPr lang="vi-VN" dirty="0"/>
              <a:t> </a:t>
            </a:r>
            <a:r>
              <a:rPr lang="vi-VN" dirty="0" err="1"/>
              <a:t>chọn</a:t>
            </a:r>
            <a:endParaRPr lang="vi-VN" dirty="0"/>
          </a:p>
          <a:p>
            <a:r>
              <a:rPr lang="vi-VN" dirty="0" err="1"/>
              <a:t>nút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34</a:t>
            </a:fld>
            <a:endParaRPr lang="en-US"/>
          </a:p>
        </p:txBody>
      </p:sp>
    </p:spTree>
    <p:extLst>
      <p:ext uri="{BB962C8B-B14F-4D97-AF65-F5344CB8AC3E}">
        <p14:creationId xmlns:p14="http://schemas.microsoft.com/office/powerpoint/2010/main" val="25991130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a:t>Quy </a:t>
            </a:r>
            <a:r>
              <a:rPr lang="vi-VN" b="1" dirty="0" err="1"/>
              <a:t>định</a:t>
            </a:r>
            <a:endParaRPr lang="vi-VN" b="1" dirty="0"/>
          </a:p>
          <a:p>
            <a:r>
              <a:rPr lang="vi-VN" dirty="0" err="1"/>
              <a:t>Sử</a:t>
            </a:r>
            <a:r>
              <a:rPr lang="vi-VN" dirty="0"/>
              <a:t> </a:t>
            </a:r>
            <a:r>
              <a:rPr lang="vi-VN" dirty="0" err="1"/>
              <a:t>dụng</a:t>
            </a:r>
            <a:r>
              <a:rPr lang="vi-VN" dirty="0"/>
              <a:t> </a:t>
            </a:r>
            <a:r>
              <a:rPr lang="vi-VN" dirty="0" err="1"/>
              <a:t>hình</a:t>
            </a:r>
            <a:r>
              <a:rPr lang="vi-VN" dirty="0"/>
              <a:t> </a:t>
            </a:r>
            <a:r>
              <a:rPr lang="vi-VN" dirty="0" err="1"/>
              <a:t>dạng</a:t>
            </a:r>
            <a:r>
              <a:rPr lang="vi-VN" dirty="0"/>
              <a:t> </a:t>
            </a:r>
            <a:r>
              <a:rPr lang="vi-VN" dirty="0" err="1"/>
              <a:t>thường</a:t>
            </a:r>
            <a:r>
              <a:rPr lang="vi-VN" dirty="0"/>
              <a:t> xuyên, </a:t>
            </a:r>
            <a:r>
              <a:rPr lang="vi-VN" dirty="0" err="1"/>
              <a:t>đường</a:t>
            </a:r>
            <a:r>
              <a:rPr lang="vi-VN" dirty="0"/>
              <a:t> </a:t>
            </a:r>
            <a:r>
              <a:rPr lang="vi-VN" dirty="0" err="1"/>
              <a:t>viền</a:t>
            </a:r>
            <a:r>
              <a:rPr lang="vi-VN" dirty="0"/>
              <a:t> đơn </a:t>
            </a:r>
            <a:r>
              <a:rPr lang="vi-VN" dirty="0" err="1"/>
              <a:t>giản</a:t>
            </a:r>
            <a:r>
              <a:rPr lang="vi-VN" dirty="0"/>
              <a:t>, </a:t>
            </a:r>
            <a:r>
              <a:rPr lang="vi-VN" dirty="0" err="1"/>
              <a:t>màu</a:t>
            </a:r>
            <a:r>
              <a:rPr lang="vi-VN" dirty="0"/>
              <a:t> </a:t>
            </a:r>
            <a:r>
              <a:rPr lang="vi-VN" dirty="0" err="1"/>
              <a:t>sắc</a:t>
            </a:r>
            <a:r>
              <a:rPr lang="vi-VN" dirty="0"/>
              <a:t> </a:t>
            </a:r>
            <a:r>
              <a:rPr lang="vi-VN" dirty="0" err="1"/>
              <a:t>bị</a:t>
            </a:r>
            <a:r>
              <a:rPr lang="vi-VN" dirty="0"/>
              <a:t> </a:t>
            </a:r>
            <a:r>
              <a:rPr lang="vi-VN" dirty="0" err="1"/>
              <a:t>tắt</a:t>
            </a:r>
            <a:r>
              <a:rPr lang="vi-VN" dirty="0"/>
              <a:t> </a:t>
            </a:r>
            <a:r>
              <a:rPr lang="vi-VN" dirty="0" err="1"/>
              <a:t>tiếng</a:t>
            </a:r>
            <a:endParaRPr lang="vi-VN" dirty="0"/>
          </a:p>
          <a:p>
            <a:r>
              <a:rPr lang="vi-VN" dirty="0" err="1"/>
              <a:t>Thực</a:t>
            </a:r>
            <a:r>
              <a:rPr lang="vi-VN" dirty="0"/>
              <a:t> </a:t>
            </a:r>
            <a:r>
              <a:rPr lang="vi-VN" dirty="0" err="1"/>
              <a:t>hiện</a:t>
            </a:r>
            <a:r>
              <a:rPr lang="vi-VN" dirty="0"/>
              <a:t> </a:t>
            </a:r>
            <a:r>
              <a:rPr lang="vi-VN" dirty="0" err="1"/>
              <a:t>nhiều</a:t>
            </a:r>
            <a:r>
              <a:rPr lang="vi-VN" dirty="0"/>
              <a:t> </a:t>
            </a:r>
            <a:r>
              <a:rPr lang="vi-VN" dirty="0" err="1"/>
              <a:t>hình</a:t>
            </a:r>
            <a:r>
              <a:rPr lang="vi-VN" dirty="0"/>
              <a:t> </a:t>
            </a:r>
            <a:r>
              <a:rPr lang="vi-VN" dirty="0" err="1"/>
              <a:t>thức</a:t>
            </a:r>
            <a:r>
              <a:rPr lang="vi-VN" dirty="0"/>
              <a:t> tương </a:t>
            </a:r>
            <a:r>
              <a:rPr lang="vi-VN" dirty="0" err="1"/>
              <a:t>tự</a:t>
            </a:r>
            <a:r>
              <a:rPr lang="vi-VN" dirty="0"/>
              <a:t> </a:t>
            </a:r>
            <a:r>
              <a:rPr lang="vi-VN" dirty="0" err="1"/>
              <a:t>các</a:t>
            </a:r>
            <a:r>
              <a:rPr lang="vi-VN" dirty="0"/>
              <a:t> </a:t>
            </a:r>
            <a:r>
              <a:rPr lang="vi-VN" dirty="0" err="1"/>
              <a:t>thuộc</a:t>
            </a:r>
            <a:r>
              <a:rPr lang="vi-VN" dirty="0"/>
              <a:t> </a:t>
            </a:r>
            <a:r>
              <a:rPr lang="vi-VN" dirty="0" err="1"/>
              <a:t>tính</a:t>
            </a:r>
            <a:r>
              <a:rPr lang="vi-VN" dirty="0"/>
              <a:t> </a:t>
            </a:r>
            <a:r>
              <a:rPr lang="vi-VN" dirty="0" err="1"/>
              <a:t>trực</a:t>
            </a:r>
            <a:r>
              <a:rPr lang="vi-VN" dirty="0"/>
              <a:t> quan </a:t>
            </a:r>
            <a:r>
              <a:rPr lang="vi-VN" dirty="0" err="1"/>
              <a:t>giống</a:t>
            </a:r>
            <a:r>
              <a:rPr lang="vi-VN" dirty="0"/>
              <a:t> </a:t>
            </a:r>
            <a:r>
              <a:rPr lang="vi-VN" dirty="0" err="1"/>
              <a:t>hệt</a:t>
            </a:r>
            <a:r>
              <a:rPr lang="vi-VN" dirty="0"/>
              <a:t> nhau (</a:t>
            </a:r>
            <a:r>
              <a:rPr lang="vi-VN" dirty="0" err="1"/>
              <a:t>kích</a:t>
            </a:r>
            <a:r>
              <a:rPr lang="vi-VN" dirty="0"/>
              <a:t> </a:t>
            </a:r>
            <a:r>
              <a:rPr lang="vi-VN" dirty="0" err="1"/>
              <a:t>thước</a:t>
            </a:r>
            <a:r>
              <a:rPr lang="vi-VN" dirty="0"/>
              <a:t>, </a:t>
            </a:r>
            <a:r>
              <a:rPr lang="vi-VN" dirty="0" err="1"/>
              <a:t>hình</a:t>
            </a:r>
            <a:r>
              <a:rPr lang="vi-VN" dirty="0"/>
              <a:t> </a:t>
            </a:r>
            <a:r>
              <a:rPr lang="vi-VN" dirty="0" err="1"/>
              <a:t>dạng</a:t>
            </a:r>
            <a:r>
              <a:rPr lang="vi-VN" dirty="0"/>
              <a:t>,</a:t>
            </a:r>
          </a:p>
          <a:p>
            <a:r>
              <a:rPr lang="vi-VN" dirty="0"/>
              <a:t>liên </a:t>
            </a:r>
            <a:r>
              <a:rPr lang="vi-VN" dirty="0" err="1"/>
              <a:t>kết</a:t>
            </a:r>
            <a:r>
              <a:rPr lang="vi-VN" dirty="0"/>
              <a:t>, </a:t>
            </a:r>
            <a:r>
              <a:rPr lang="vi-VN" dirty="0" err="1"/>
              <a:t>khoảng</a:t>
            </a:r>
            <a:r>
              <a:rPr lang="vi-VN" dirty="0"/>
              <a:t> </a:t>
            </a:r>
            <a:r>
              <a:rPr lang="vi-VN" dirty="0" err="1"/>
              <a:t>cách</a:t>
            </a:r>
            <a:r>
              <a:rPr lang="vi-VN" dirty="0"/>
              <a:t> ...)</a:t>
            </a:r>
          </a:p>
          <a:p>
            <a:r>
              <a:rPr lang="vi-VN" dirty="0" err="1"/>
              <a:t>Giới</a:t>
            </a:r>
            <a:r>
              <a:rPr lang="vi-VN" dirty="0"/>
              <a:t> </a:t>
            </a:r>
            <a:r>
              <a:rPr lang="vi-VN" dirty="0" err="1"/>
              <a:t>hạn</a:t>
            </a:r>
            <a:r>
              <a:rPr lang="vi-VN" dirty="0"/>
              <a:t> </a:t>
            </a:r>
            <a:r>
              <a:rPr lang="vi-VN" dirty="0" err="1"/>
              <a:t>sự</a:t>
            </a:r>
            <a:r>
              <a:rPr lang="vi-VN" dirty="0"/>
              <a:t> thay </a:t>
            </a:r>
            <a:r>
              <a:rPr lang="vi-VN" dirty="0" err="1"/>
              <a:t>đổi</a:t>
            </a:r>
            <a:r>
              <a:rPr lang="vi-VN" dirty="0"/>
              <a:t> </a:t>
            </a:r>
            <a:r>
              <a:rPr lang="vi-VN" dirty="0" err="1"/>
              <a:t>font</a:t>
            </a:r>
            <a:r>
              <a:rPr lang="vi-VN" dirty="0"/>
              <a:t> cho </a:t>
            </a:r>
            <a:r>
              <a:rPr lang="vi-VN" dirty="0" err="1"/>
              <a:t>một</a:t>
            </a:r>
            <a:r>
              <a:rPr lang="vi-VN" dirty="0"/>
              <a:t> </a:t>
            </a:r>
            <a:r>
              <a:rPr lang="vi-VN" dirty="0" err="1"/>
              <a:t>vài</a:t>
            </a:r>
            <a:r>
              <a:rPr lang="vi-VN" dirty="0"/>
              <a:t> </a:t>
            </a:r>
            <a:r>
              <a:rPr lang="vi-VN" dirty="0" err="1"/>
              <a:t>kích</a:t>
            </a:r>
            <a:r>
              <a:rPr lang="vi-VN" dirty="0"/>
              <a:t> </a:t>
            </a:r>
            <a:r>
              <a:rPr lang="vi-VN" dirty="0" err="1"/>
              <a:t>cỡ</a:t>
            </a:r>
            <a:r>
              <a:rPr lang="vi-VN" dirty="0"/>
              <a:t> ở hai gia </a:t>
            </a:r>
            <a:r>
              <a:rPr lang="vi-VN" dirty="0" err="1"/>
              <a:t>đình</a:t>
            </a:r>
            <a:endParaRPr lang="vi-VN" dirty="0"/>
          </a:p>
          <a:p>
            <a:r>
              <a:rPr lang="vi-VN" dirty="0"/>
              <a:t>Không </a:t>
            </a:r>
            <a:r>
              <a:rPr lang="vi-VN" dirty="0" err="1"/>
              <a:t>thường</a:t>
            </a:r>
            <a:r>
              <a:rPr lang="vi-VN" dirty="0"/>
              <a:t> xuyên </a:t>
            </a:r>
            <a:r>
              <a:rPr lang="vi-VN" dirty="0" err="1"/>
              <a:t>hóa</a:t>
            </a:r>
            <a:r>
              <a:rPr lang="vi-VN" dirty="0"/>
              <a:t> </a:t>
            </a:r>
            <a:r>
              <a:rPr lang="vi-VN" dirty="0" err="1"/>
              <a:t>các</a:t>
            </a:r>
            <a:r>
              <a:rPr lang="vi-VN" dirty="0"/>
              <a:t> </a:t>
            </a:r>
            <a:r>
              <a:rPr lang="vi-VN" dirty="0" err="1"/>
              <a:t>yếu</a:t>
            </a:r>
            <a:r>
              <a:rPr lang="vi-VN" dirty="0"/>
              <a:t> </a:t>
            </a:r>
            <a:r>
              <a:rPr lang="vi-VN" dirty="0" err="1"/>
              <a:t>tố</a:t>
            </a:r>
            <a:r>
              <a:rPr lang="vi-VN" dirty="0"/>
              <a:t> quan </a:t>
            </a:r>
            <a:r>
              <a:rPr lang="vi-VN" dirty="0" err="1"/>
              <a:t>trọng</a:t>
            </a:r>
            <a:r>
              <a:rPr lang="vi-VN" dirty="0"/>
              <a:t> - </a:t>
            </a:r>
            <a:r>
              <a:rPr lang="vi-VN" dirty="0" err="1"/>
              <a:t>làm</a:t>
            </a:r>
            <a:r>
              <a:rPr lang="vi-VN" dirty="0"/>
              <a:t> cho </a:t>
            </a:r>
            <a:r>
              <a:rPr lang="vi-VN" dirty="0" err="1"/>
              <a:t>chúng</a:t>
            </a:r>
            <a:r>
              <a:rPr lang="vi-VN" dirty="0"/>
              <a:t> </a:t>
            </a:r>
            <a:r>
              <a:rPr lang="vi-VN" dirty="0" err="1"/>
              <a:t>nổi</a:t>
            </a:r>
            <a:r>
              <a:rPr lang="vi-VN" dirty="0"/>
              <a:t> </a:t>
            </a:r>
            <a:r>
              <a:rPr lang="vi-VN" dirty="0" err="1"/>
              <a:t>bật</a:t>
            </a:r>
            <a:r>
              <a:rPr lang="vi-VN" dirty="0"/>
              <a:t> (</a:t>
            </a:r>
            <a:r>
              <a:rPr lang="vi-VN" dirty="0" err="1"/>
              <a:t>tiểu</a:t>
            </a:r>
            <a:r>
              <a:rPr lang="vi-VN" dirty="0"/>
              <a:t> </a:t>
            </a:r>
            <a:r>
              <a:rPr lang="vi-VN" dirty="0" err="1"/>
              <a:t>thuyết</a:t>
            </a:r>
            <a:r>
              <a:rPr lang="vi-VN" dirty="0"/>
              <a: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35</a:t>
            </a:fld>
            <a:endParaRPr lang="en-US"/>
          </a:p>
        </p:txBody>
      </p:sp>
    </p:spTree>
    <p:extLst>
      <p:ext uri="{BB962C8B-B14F-4D97-AF65-F5344CB8AC3E}">
        <p14:creationId xmlns:p14="http://schemas.microsoft.com/office/powerpoint/2010/main" val="40504796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en-US" b="1" dirty="0" err="1"/>
              <a:t>Chú</a:t>
            </a:r>
            <a:r>
              <a:rPr lang="en-US" b="1" dirty="0"/>
              <a:t> </a:t>
            </a:r>
            <a:r>
              <a:rPr lang="en-US" b="1" dirty="0" err="1"/>
              <a:t>trọng</a:t>
            </a:r>
            <a:r>
              <a:rPr lang="en-US" b="1" dirty="0"/>
              <a:t> </a:t>
            </a:r>
            <a:r>
              <a:rPr lang="vi-VN" b="1" dirty="0" err="1"/>
              <a:t>Các</a:t>
            </a:r>
            <a:r>
              <a:rPr lang="vi-VN" b="1" dirty="0"/>
              <a:t> quy </a:t>
            </a:r>
            <a:r>
              <a:rPr lang="vi-VN" b="1" dirty="0" err="1"/>
              <a:t>tắc</a:t>
            </a:r>
            <a:r>
              <a:rPr lang="vi-VN" b="1" dirty="0"/>
              <a:t> / </a:t>
            </a:r>
            <a:r>
              <a:rPr lang="vi-VN" b="1" dirty="0" err="1"/>
              <a:t>yếu</a:t>
            </a:r>
            <a:r>
              <a:rPr lang="vi-VN" b="1" dirty="0"/>
              <a:t> </a:t>
            </a:r>
            <a:r>
              <a:rPr lang="vi-VN" b="1" dirty="0" err="1"/>
              <a:t>tố</a:t>
            </a:r>
            <a:r>
              <a:rPr lang="vi-VN" b="1" dirty="0"/>
              <a:t> </a:t>
            </a:r>
            <a:r>
              <a:rPr lang="vi-VN" b="1" dirty="0" err="1"/>
              <a:t>thiết</a:t>
            </a:r>
            <a:r>
              <a:rPr lang="vi-VN" b="1" dirty="0"/>
              <a:t> </a:t>
            </a:r>
            <a:r>
              <a:rPr lang="vi-VN" b="1" dirty="0" err="1"/>
              <a:t>kế</a:t>
            </a:r>
            <a:endParaRPr lang="vi-VN" b="1" dirty="0"/>
          </a:p>
          <a:p>
            <a:r>
              <a:rPr lang="vi-VN" dirty="0" err="1"/>
              <a:t>Tìm</a:t>
            </a:r>
            <a:r>
              <a:rPr lang="vi-VN" dirty="0"/>
              <a:t> </a:t>
            </a:r>
            <a:r>
              <a:rPr lang="vi-VN" dirty="0" err="1"/>
              <a:t>nhiều</a:t>
            </a:r>
            <a:r>
              <a:rPr lang="vi-VN" dirty="0"/>
              <a:t> </a:t>
            </a:r>
            <a:r>
              <a:rPr lang="vi-VN" dirty="0" err="1"/>
              <a:t>phần</a:t>
            </a:r>
            <a:r>
              <a:rPr lang="vi-VN" dirty="0"/>
              <a:t> </a:t>
            </a:r>
            <a:r>
              <a:rPr lang="vi-VN" dirty="0" err="1"/>
              <a:t>tử</a:t>
            </a:r>
            <a:r>
              <a:rPr lang="vi-VN" dirty="0"/>
              <a:t> </a:t>
            </a:r>
            <a:r>
              <a:rPr lang="vi-VN" dirty="0" err="1"/>
              <a:t>làm</a:t>
            </a:r>
            <a:r>
              <a:rPr lang="vi-VN" dirty="0"/>
              <a:t> </a:t>
            </a:r>
            <a:r>
              <a:rPr lang="vi-VN" dirty="0" err="1"/>
              <a:t>các</a:t>
            </a:r>
            <a:r>
              <a:rPr lang="vi-VN" dirty="0"/>
              <a:t> </a:t>
            </a:r>
            <a:r>
              <a:rPr lang="vi-VN" dirty="0" err="1"/>
              <a:t>chức</a:t>
            </a:r>
            <a:r>
              <a:rPr lang="vi-VN" dirty="0"/>
              <a:t> năng tương </a:t>
            </a:r>
            <a:r>
              <a:rPr lang="vi-VN" dirty="0" err="1"/>
              <a:t>tự</a:t>
            </a:r>
            <a:endParaRPr lang="vi-VN" dirty="0"/>
          </a:p>
          <a:p>
            <a:r>
              <a:rPr lang="vi-VN" dirty="0" err="1"/>
              <a:t>Thiết</a:t>
            </a:r>
            <a:r>
              <a:rPr lang="vi-VN" dirty="0"/>
              <a:t> </a:t>
            </a:r>
            <a:r>
              <a:rPr lang="vi-VN" dirty="0" err="1"/>
              <a:t>kế</a:t>
            </a:r>
            <a:r>
              <a:rPr lang="vi-VN" dirty="0"/>
              <a:t> </a:t>
            </a:r>
            <a:r>
              <a:rPr lang="vi-VN" dirty="0" err="1"/>
              <a:t>một</a:t>
            </a:r>
            <a:r>
              <a:rPr lang="vi-VN" dirty="0"/>
              <a:t> </a:t>
            </a:r>
            <a:r>
              <a:rPr lang="vi-VN" dirty="0" err="1"/>
              <a:t>yếu</a:t>
            </a:r>
            <a:r>
              <a:rPr lang="vi-VN" dirty="0"/>
              <a:t> </a:t>
            </a:r>
            <a:r>
              <a:rPr lang="vi-VN" dirty="0" err="1"/>
              <a:t>tố</a:t>
            </a:r>
            <a:r>
              <a:rPr lang="vi-VN" dirty="0"/>
              <a:t> </a:t>
            </a:r>
            <a:r>
              <a:rPr lang="vi-VN" dirty="0" err="1"/>
              <a:t>kết</a:t>
            </a:r>
            <a:r>
              <a:rPr lang="vi-VN" dirty="0"/>
              <a:t> </a:t>
            </a:r>
            <a:r>
              <a:rPr lang="vi-VN" dirty="0" err="1"/>
              <a:t>hợp</a:t>
            </a:r>
            <a:r>
              <a:rPr lang="vi-VN" dirty="0"/>
              <a:t> cho </a:t>
            </a:r>
            <a:r>
              <a:rPr lang="vi-VN" dirty="0" err="1"/>
              <a:t>các</a:t>
            </a:r>
            <a:r>
              <a:rPr lang="vi-VN" dirty="0"/>
              <a:t> </a:t>
            </a:r>
            <a:r>
              <a:rPr lang="vi-VN" dirty="0" err="1"/>
              <a:t>chức</a:t>
            </a:r>
            <a:r>
              <a:rPr lang="vi-VN" dirty="0"/>
              <a:t> năng</a:t>
            </a:r>
          </a:p>
          <a:p>
            <a:r>
              <a:rPr lang="vi-VN" dirty="0"/>
              <a:t>Không </a:t>
            </a:r>
            <a:r>
              <a:rPr lang="vi-VN" dirty="0" err="1"/>
              <a:t>quá</a:t>
            </a:r>
            <a:r>
              <a:rPr lang="vi-VN" dirty="0"/>
              <a:t> </a:t>
            </a:r>
            <a:r>
              <a:rPr lang="vi-VN" dirty="0" err="1"/>
              <a:t>tải</a:t>
            </a:r>
            <a:r>
              <a:rPr lang="vi-VN" dirty="0"/>
              <a:t> </a:t>
            </a:r>
            <a:r>
              <a:rPr lang="vi-VN" dirty="0" err="1"/>
              <a:t>các</a:t>
            </a:r>
            <a:r>
              <a:rPr lang="vi-VN" dirty="0"/>
              <a:t> phương </a:t>
            </a:r>
            <a:r>
              <a:rPr lang="vi-VN" dirty="0" err="1"/>
              <a:t>thức</a:t>
            </a:r>
            <a:r>
              <a:rPr lang="vi-VN" dirty="0"/>
              <a:t> </a:t>
            </a:r>
            <a:r>
              <a:rPr lang="vi-VN" dirty="0" err="1"/>
              <a:t>của</a:t>
            </a:r>
            <a:r>
              <a:rPr lang="vi-VN" dirty="0"/>
              <a:t> </a:t>
            </a:r>
            <a:r>
              <a:rPr lang="vi-VN" dirty="0" err="1"/>
              <a:t>các</a:t>
            </a:r>
            <a:r>
              <a:rPr lang="vi-VN" dirty="0"/>
              <a:t> </a:t>
            </a:r>
            <a:r>
              <a:rPr lang="vi-VN" dirty="0" err="1"/>
              <a:t>yếu</a:t>
            </a:r>
            <a:r>
              <a:rPr lang="vi-VN" dirty="0"/>
              <a:t> </a:t>
            </a:r>
            <a:r>
              <a:rPr lang="vi-VN" dirty="0" err="1"/>
              <a:t>tố</a:t>
            </a:r>
            <a:r>
              <a:rPr lang="vi-VN" dirty="0"/>
              <a:t>.</a:t>
            </a:r>
          </a:p>
          <a:p>
            <a:r>
              <a:rPr lang="vi-VN" dirty="0" err="1"/>
              <a:t>Thiết</a:t>
            </a:r>
            <a:r>
              <a:rPr lang="vi-VN" dirty="0"/>
              <a:t> </a:t>
            </a:r>
            <a:r>
              <a:rPr lang="vi-VN" dirty="0" err="1"/>
              <a:t>kế</a:t>
            </a:r>
            <a:r>
              <a:rPr lang="vi-VN" dirty="0"/>
              <a:t> giao </a:t>
            </a:r>
            <a:r>
              <a:rPr lang="vi-VN" dirty="0" err="1"/>
              <a:t>dịch</a:t>
            </a:r>
            <a:r>
              <a:rPr lang="vi-VN" dirty="0"/>
              <a:t> </a:t>
            </a:r>
            <a:r>
              <a:rPr lang="vi-VN" dirty="0" err="1"/>
              <a:t>giữa</a:t>
            </a:r>
            <a:r>
              <a:rPr lang="vi-VN" dirty="0"/>
              <a:t> giao </a:t>
            </a:r>
            <a:r>
              <a:rPr lang="vi-VN" dirty="0" err="1"/>
              <a:t>diện</a:t>
            </a:r>
            <a:r>
              <a:rPr lang="vi-VN" dirty="0"/>
              <a:t> đơn </a:t>
            </a:r>
            <a:r>
              <a:rPr lang="vi-VN" dirty="0" err="1"/>
              <a:t>giản</a:t>
            </a:r>
            <a:r>
              <a:rPr lang="vi-VN" dirty="0"/>
              <a:t> </a:t>
            </a:r>
            <a:r>
              <a:rPr lang="vi-VN" dirty="0" err="1"/>
              <a:t>và</a:t>
            </a:r>
            <a:r>
              <a:rPr lang="vi-VN" dirty="0"/>
              <a:t> </a:t>
            </a:r>
            <a:r>
              <a:rPr lang="vi-VN" dirty="0" err="1"/>
              <a:t>tải</a:t>
            </a:r>
            <a:r>
              <a:rPr lang="vi-VN" dirty="0"/>
              <a:t> </a:t>
            </a:r>
            <a:r>
              <a:rPr lang="vi-VN" dirty="0" err="1"/>
              <a:t>nhận</a:t>
            </a:r>
            <a:r>
              <a:rPr lang="vi-VN" dirty="0"/>
              <a:t> </a:t>
            </a:r>
            <a:r>
              <a:rPr lang="vi-VN" dirty="0" err="1"/>
              <a:t>thức</a:t>
            </a:r>
            <a:r>
              <a:rPr lang="vi-VN" dirty="0"/>
              <a:t> (quy </a:t>
            </a:r>
            <a:r>
              <a:rPr lang="vi-VN" dirty="0" err="1"/>
              <a:t>tắc</a:t>
            </a:r>
            <a:r>
              <a:rPr lang="vi-VN" dirty="0"/>
              <a:t> </a:t>
            </a:r>
            <a:r>
              <a:rPr lang="vi-VN" dirty="0" err="1"/>
              <a:t>sử</a:t>
            </a:r>
            <a:r>
              <a:rPr lang="vi-VN" dirty="0"/>
              <a:t> </a:t>
            </a:r>
            <a:r>
              <a:rPr lang="vi-VN" dirty="0" err="1"/>
              <a:t>dụng</a:t>
            </a:r>
            <a:r>
              <a:rPr lang="vi-VN" dirty="0"/>
              <a: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36</a:t>
            </a:fld>
            <a:endParaRPr lang="en-US"/>
          </a:p>
        </p:txBody>
      </p:sp>
    </p:spTree>
    <p:extLst>
      <p:ext uri="{BB962C8B-B14F-4D97-AF65-F5344CB8AC3E}">
        <p14:creationId xmlns:p14="http://schemas.microsoft.com/office/powerpoint/2010/main" val="1458477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err="1"/>
              <a:t>Hình</a:t>
            </a:r>
            <a:r>
              <a:rPr lang="vi-VN" b="1" dirty="0"/>
              <a:t> </a:t>
            </a:r>
            <a:r>
              <a:rPr lang="vi-VN" b="1" dirty="0" err="1"/>
              <a:t>học</a:t>
            </a:r>
            <a:r>
              <a:rPr lang="vi-VN" b="1" dirty="0"/>
              <a:t>: Quy mô, </a:t>
            </a:r>
            <a:r>
              <a:rPr lang="vi-VN" b="1" dirty="0" err="1"/>
              <a:t>Ngược</a:t>
            </a:r>
            <a:r>
              <a:rPr lang="vi-VN" b="1" dirty="0"/>
              <a:t> </a:t>
            </a:r>
            <a:r>
              <a:rPr lang="vi-VN" b="1" dirty="0" err="1"/>
              <a:t>lại</a:t>
            </a:r>
            <a:r>
              <a:rPr lang="vi-VN" b="1" dirty="0"/>
              <a:t> &amp; </a:t>
            </a:r>
            <a:r>
              <a:rPr lang="vi-VN" b="1" dirty="0" err="1"/>
              <a:t>Tỷ</a:t>
            </a:r>
            <a:r>
              <a:rPr lang="vi-VN" b="1" dirty="0"/>
              <a:t> </a:t>
            </a:r>
            <a:r>
              <a:rPr lang="vi-VN" b="1" dirty="0" err="1"/>
              <a:t>lệ</a:t>
            </a:r>
            <a:endParaRPr lang="vi-VN" b="1" dirty="0"/>
          </a:p>
          <a:p>
            <a:r>
              <a:rPr lang="vi-VN" dirty="0"/>
              <a:t>Quy mô </a:t>
            </a:r>
            <a:r>
              <a:rPr lang="vi-VN" dirty="0" err="1"/>
              <a:t>là</a:t>
            </a:r>
            <a:r>
              <a:rPr lang="vi-VN" dirty="0"/>
              <a:t> </a:t>
            </a:r>
            <a:r>
              <a:rPr lang="vi-VN" dirty="0" err="1"/>
              <a:t>kích</a:t>
            </a:r>
            <a:r>
              <a:rPr lang="vi-VN" dirty="0"/>
              <a:t> </a:t>
            </a:r>
            <a:r>
              <a:rPr lang="vi-VN" dirty="0" err="1"/>
              <a:t>thước</a:t>
            </a:r>
            <a:r>
              <a:rPr lang="vi-VN" dirty="0"/>
              <a:t> tương </a:t>
            </a:r>
            <a:r>
              <a:rPr lang="vi-VN" dirty="0" err="1"/>
              <a:t>đối</a:t>
            </a:r>
            <a:r>
              <a:rPr lang="vi-VN" dirty="0"/>
              <a:t> </a:t>
            </a:r>
            <a:r>
              <a:rPr lang="vi-VN" dirty="0" err="1"/>
              <a:t>của</a:t>
            </a:r>
            <a:r>
              <a:rPr lang="vi-VN" dirty="0"/>
              <a:t> </a:t>
            </a:r>
            <a:r>
              <a:rPr lang="vi-VN" dirty="0" err="1"/>
              <a:t>phần</a:t>
            </a:r>
            <a:r>
              <a:rPr lang="vi-VN" dirty="0"/>
              <a:t> </a:t>
            </a:r>
            <a:r>
              <a:rPr lang="vi-VN" dirty="0" err="1"/>
              <a:t>tử</a:t>
            </a:r>
            <a:r>
              <a:rPr lang="vi-VN" dirty="0"/>
              <a:t> (</a:t>
            </a:r>
            <a:r>
              <a:rPr lang="vi-VN" dirty="0" err="1"/>
              <a:t>diện</a:t>
            </a:r>
            <a:r>
              <a:rPr lang="vi-VN" dirty="0"/>
              <a:t> </a:t>
            </a:r>
            <a:r>
              <a:rPr lang="vi-VN" dirty="0" err="1"/>
              <a:t>tích</a:t>
            </a:r>
            <a:r>
              <a:rPr lang="vi-VN" dirty="0"/>
              <a:t>)</a:t>
            </a:r>
          </a:p>
          <a:p>
            <a:r>
              <a:rPr lang="vi-VN" dirty="0"/>
              <a:t>Tương </a:t>
            </a:r>
            <a:r>
              <a:rPr lang="vi-VN" dirty="0" err="1"/>
              <a:t>phản</a:t>
            </a:r>
            <a:r>
              <a:rPr lang="vi-VN" dirty="0"/>
              <a:t> </a:t>
            </a:r>
            <a:r>
              <a:rPr lang="vi-VN" dirty="0" err="1"/>
              <a:t>là</a:t>
            </a:r>
            <a:r>
              <a:rPr lang="vi-VN" dirty="0"/>
              <a:t> </a:t>
            </a:r>
            <a:r>
              <a:rPr lang="vi-VN" dirty="0" err="1"/>
              <a:t>một</a:t>
            </a:r>
            <a:r>
              <a:rPr lang="vi-VN" dirty="0"/>
              <a:t> </a:t>
            </a:r>
            <a:r>
              <a:rPr lang="vi-VN" dirty="0" err="1"/>
              <a:t>chiều</a:t>
            </a:r>
            <a:r>
              <a:rPr lang="vi-VN" dirty="0"/>
              <a:t> </a:t>
            </a:r>
            <a:r>
              <a:rPr lang="vi-VN" dirty="0" err="1"/>
              <a:t>kích</a:t>
            </a:r>
            <a:r>
              <a:rPr lang="vi-VN" dirty="0"/>
              <a:t> </a:t>
            </a:r>
            <a:r>
              <a:rPr lang="vi-VN" dirty="0" err="1"/>
              <a:t>đặc</a:t>
            </a:r>
            <a:r>
              <a:rPr lang="vi-VN" dirty="0"/>
              <a:t> </a:t>
            </a:r>
            <a:r>
              <a:rPr lang="vi-VN" dirty="0" err="1"/>
              <a:t>biệt</a:t>
            </a:r>
            <a:r>
              <a:rPr lang="vi-VN" dirty="0"/>
              <a:t> </a:t>
            </a:r>
            <a:r>
              <a:rPr lang="vi-VN" dirty="0" err="1"/>
              <a:t>của</a:t>
            </a:r>
            <a:r>
              <a:rPr lang="vi-VN" dirty="0"/>
              <a:t> </a:t>
            </a:r>
            <a:r>
              <a:rPr lang="vi-VN" dirty="0" err="1"/>
              <a:t>phần</a:t>
            </a:r>
            <a:r>
              <a:rPr lang="vi-VN" dirty="0"/>
              <a:t> </a:t>
            </a:r>
            <a:r>
              <a:rPr lang="vi-VN" dirty="0" err="1"/>
              <a:t>tử</a:t>
            </a:r>
            <a:r>
              <a:rPr lang="vi-VN" dirty="0"/>
              <a:t>.</a:t>
            </a:r>
          </a:p>
          <a:p>
            <a:r>
              <a:rPr lang="vi-VN" dirty="0" err="1"/>
              <a:t>Nó</a:t>
            </a:r>
            <a:r>
              <a:rPr lang="vi-VN" dirty="0"/>
              <a:t> </a:t>
            </a:r>
            <a:r>
              <a:rPr lang="vi-VN" dirty="0" err="1"/>
              <a:t>khác</a:t>
            </a:r>
            <a:r>
              <a:rPr lang="vi-VN" dirty="0"/>
              <a:t> </a:t>
            </a:r>
            <a:r>
              <a:rPr lang="vi-VN" dirty="0" err="1"/>
              <a:t>biệt</a:t>
            </a:r>
            <a:r>
              <a:rPr lang="vi-VN" dirty="0"/>
              <a:t> như </a:t>
            </a:r>
            <a:r>
              <a:rPr lang="vi-VN" dirty="0" err="1"/>
              <a:t>thế</a:t>
            </a:r>
            <a:r>
              <a:rPr lang="vi-VN" dirty="0"/>
              <a:t> </a:t>
            </a:r>
            <a:r>
              <a:rPr lang="vi-VN" dirty="0" err="1"/>
              <a:t>nào</a:t>
            </a:r>
            <a:r>
              <a:rPr lang="vi-VN" dirty="0"/>
              <a:t> so </a:t>
            </a:r>
            <a:r>
              <a:rPr lang="vi-VN" dirty="0" err="1"/>
              <a:t>với</a:t>
            </a:r>
            <a:r>
              <a:rPr lang="vi-VN" dirty="0"/>
              <a:t> </a:t>
            </a:r>
            <a:r>
              <a:rPr lang="vi-VN" dirty="0" err="1"/>
              <a:t>những</a:t>
            </a:r>
            <a:r>
              <a:rPr lang="vi-VN" dirty="0"/>
              <a:t> </a:t>
            </a:r>
            <a:r>
              <a:rPr lang="vi-VN" dirty="0" err="1"/>
              <a:t>người</a:t>
            </a:r>
            <a:r>
              <a:rPr lang="vi-VN" dirty="0"/>
              <a:t> </a:t>
            </a:r>
            <a:r>
              <a:rPr lang="vi-VN" dirty="0" err="1"/>
              <a:t>khác</a:t>
            </a:r>
            <a:r>
              <a:rPr lang="vi-VN" dirty="0"/>
              <a:t>?</a:t>
            </a:r>
          </a:p>
          <a:p>
            <a:pPr marL="342900" indent="-342900">
              <a:buFont typeface="Arial" panose="020B0604020202020204" pitchFamily="34" charset="0"/>
              <a:buChar char="•"/>
            </a:pPr>
            <a:r>
              <a:rPr lang="vi-VN" dirty="0" err="1"/>
              <a:t>kích</a:t>
            </a:r>
            <a:r>
              <a:rPr lang="vi-VN" dirty="0"/>
              <a:t> </a:t>
            </a:r>
            <a:r>
              <a:rPr lang="vi-VN" dirty="0" err="1"/>
              <a:t>thước</a:t>
            </a:r>
            <a:r>
              <a:rPr lang="vi-VN" dirty="0"/>
              <a:t>, </a:t>
            </a:r>
            <a:r>
              <a:rPr lang="vi-VN" dirty="0" err="1"/>
              <a:t>giá</a:t>
            </a:r>
            <a:r>
              <a:rPr lang="vi-VN" dirty="0"/>
              <a:t> </a:t>
            </a:r>
            <a:r>
              <a:rPr lang="vi-VN" dirty="0" err="1"/>
              <a:t>trị</a:t>
            </a:r>
            <a:r>
              <a:rPr lang="vi-VN" dirty="0"/>
              <a:t> (</a:t>
            </a:r>
            <a:r>
              <a:rPr lang="vi-VN" dirty="0" err="1"/>
              <a:t>màu</a:t>
            </a:r>
            <a:r>
              <a:rPr lang="vi-VN" dirty="0"/>
              <a:t> </a:t>
            </a:r>
            <a:r>
              <a:rPr lang="vi-VN" dirty="0" err="1"/>
              <a:t>xám</a:t>
            </a:r>
            <a:r>
              <a:rPr lang="vi-VN" dirty="0"/>
              <a:t>), </a:t>
            </a:r>
            <a:r>
              <a:rPr lang="vi-VN" dirty="0" err="1"/>
              <a:t>màu</a:t>
            </a:r>
            <a:r>
              <a:rPr lang="vi-VN" dirty="0"/>
              <a:t> (</a:t>
            </a:r>
            <a:r>
              <a:rPr lang="vi-VN" dirty="0" err="1"/>
              <a:t>màu</a:t>
            </a:r>
            <a:r>
              <a:rPr lang="vi-VN" dirty="0"/>
              <a:t>),</a:t>
            </a:r>
          </a:p>
          <a:p>
            <a:pPr marL="342900" indent="-342900">
              <a:buFont typeface="Arial" panose="020B0604020202020204" pitchFamily="34" charset="0"/>
              <a:buChar char="•"/>
            </a:pPr>
            <a:r>
              <a:rPr lang="vi-VN" dirty="0" err="1"/>
              <a:t>vị</a:t>
            </a:r>
            <a:r>
              <a:rPr lang="vi-VN" dirty="0"/>
              <a:t> </a:t>
            </a:r>
            <a:r>
              <a:rPr lang="vi-VN" dirty="0" err="1"/>
              <a:t>trí</a:t>
            </a:r>
            <a:r>
              <a:rPr lang="vi-VN" dirty="0"/>
              <a:t>, </a:t>
            </a:r>
            <a:r>
              <a:rPr lang="vi-VN" dirty="0" err="1"/>
              <a:t>định</a:t>
            </a:r>
            <a:r>
              <a:rPr lang="vi-VN" dirty="0"/>
              <a:t> </a:t>
            </a:r>
            <a:r>
              <a:rPr lang="vi-VN" dirty="0" err="1"/>
              <a:t>hướng</a:t>
            </a:r>
            <a:r>
              <a:rPr lang="vi-VN" dirty="0"/>
              <a:t>, </a:t>
            </a:r>
            <a:r>
              <a:rPr lang="vi-VN" dirty="0" err="1"/>
              <a:t>kết</a:t>
            </a:r>
            <a:r>
              <a:rPr lang="vi-VN" dirty="0"/>
              <a:t> </a:t>
            </a:r>
            <a:r>
              <a:rPr lang="vi-VN" dirty="0" err="1"/>
              <a:t>cấu</a:t>
            </a:r>
            <a:r>
              <a:rPr lang="vi-VN" dirty="0"/>
              <a:t>, </a:t>
            </a:r>
            <a:r>
              <a:rPr lang="vi-VN" dirty="0" err="1"/>
              <a:t>hình</a:t>
            </a:r>
            <a:r>
              <a:rPr lang="vi-VN" dirty="0"/>
              <a:t> </a:t>
            </a:r>
            <a:r>
              <a:rPr lang="vi-VN" dirty="0" err="1"/>
              <a:t>dạng</a:t>
            </a:r>
            <a:endParaRPr lang="vi-VN" dirty="0"/>
          </a:p>
          <a:p>
            <a:r>
              <a:rPr lang="vi-VN" dirty="0" err="1"/>
              <a:t>Tỷ</a:t>
            </a:r>
            <a:r>
              <a:rPr lang="vi-VN" dirty="0"/>
              <a:t> </a:t>
            </a:r>
            <a:r>
              <a:rPr lang="vi-VN" dirty="0" err="1"/>
              <a:t>lệ</a:t>
            </a:r>
            <a:r>
              <a:rPr lang="vi-VN" dirty="0"/>
              <a:t> </a:t>
            </a:r>
            <a:r>
              <a:rPr lang="vi-VN" dirty="0" err="1"/>
              <a:t>là</a:t>
            </a:r>
            <a:r>
              <a:rPr lang="vi-VN" dirty="0"/>
              <a:t> </a:t>
            </a:r>
            <a:r>
              <a:rPr lang="vi-VN" dirty="0" err="1"/>
              <a:t>tỷ</a:t>
            </a:r>
            <a:r>
              <a:rPr lang="vi-VN" dirty="0"/>
              <a:t> </a:t>
            </a:r>
            <a:r>
              <a:rPr lang="vi-VN" dirty="0" err="1"/>
              <a:t>lệ</a:t>
            </a:r>
            <a:r>
              <a:rPr lang="vi-VN" dirty="0"/>
              <a:t> </a:t>
            </a:r>
            <a:r>
              <a:rPr lang="vi-VN" dirty="0" err="1"/>
              <a:t>kích</a:t>
            </a:r>
            <a:r>
              <a:rPr lang="vi-VN" dirty="0"/>
              <a:t> </a:t>
            </a:r>
            <a:r>
              <a:rPr lang="vi-VN" dirty="0" err="1"/>
              <a:t>cỡ</a:t>
            </a:r>
            <a:endParaRPr lang="vi-VN" dirty="0"/>
          </a:p>
          <a:p>
            <a:pPr marL="342900" indent="-342900">
              <a:buFont typeface="Arial" panose="020B0604020202020204" pitchFamily="34" charset="0"/>
              <a:buChar char="•"/>
            </a:pPr>
            <a:r>
              <a:rPr lang="vi-VN" dirty="0" err="1"/>
              <a:t>Máy</a:t>
            </a:r>
            <a:r>
              <a:rPr lang="vi-VN" dirty="0"/>
              <a:t> </a:t>
            </a:r>
            <a:r>
              <a:rPr lang="vi-VN" dirty="0" err="1"/>
              <a:t>tính</a:t>
            </a:r>
            <a:r>
              <a:rPr lang="vi-VN" dirty="0"/>
              <a:t> </a:t>
            </a:r>
            <a:r>
              <a:rPr lang="vi-VN" dirty="0" err="1"/>
              <a:t>hiển</a:t>
            </a:r>
            <a:r>
              <a:rPr lang="vi-VN" dirty="0"/>
              <a:t> </a:t>
            </a:r>
            <a:r>
              <a:rPr lang="vi-VN" dirty="0" err="1"/>
              <a:t>thị</a:t>
            </a:r>
            <a:r>
              <a:rPr lang="vi-VN" dirty="0"/>
              <a:t> 1,33 </a:t>
            </a:r>
            <a:r>
              <a:rPr lang="vi-VN" dirty="0" err="1"/>
              <a:t>đến</a:t>
            </a:r>
            <a:r>
              <a:rPr lang="vi-VN" dirty="0"/>
              <a:t> 1</a:t>
            </a:r>
          </a:p>
          <a:p>
            <a:pPr marL="342900" indent="-342900">
              <a:buFont typeface="Arial" panose="020B0604020202020204" pitchFamily="34" charset="0"/>
              <a:buChar char="•"/>
            </a:pPr>
            <a:r>
              <a:rPr lang="vi-VN" dirty="0" err="1"/>
              <a:t>Hình</a:t>
            </a:r>
            <a:r>
              <a:rPr lang="vi-VN" dirty="0"/>
              <a:t> </a:t>
            </a:r>
            <a:r>
              <a:rPr lang="vi-VN" dirty="0" err="1"/>
              <a:t>chữ</a:t>
            </a:r>
            <a:r>
              <a:rPr lang="vi-VN" dirty="0"/>
              <a:t> </a:t>
            </a:r>
            <a:r>
              <a:rPr lang="vi-VN" dirty="0" err="1"/>
              <a:t>nhật</a:t>
            </a:r>
            <a:r>
              <a:rPr lang="vi-VN" dirty="0"/>
              <a:t> </a:t>
            </a:r>
            <a:r>
              <a:rPr lang="vi-VN" dirty="0" err="1"/>
              <a:t>vàng</a:t>
            </a:r>
            <a:r>
              <a:rPr lang="vi-VN" dirty="0"/>
              <a:t> (</a:t>
            </a:r>
            <a:r>
              <a:rPr lang="vi-VN" dirty="0" err="1"/>
              <a:t>cổ</a:t>
            </a:r>
            <a:r>
              <a:rPr lang="vi-VN" dirty="0"/>
              <a:t> </a:t>
            </a:r>
            <a:r>
              <a:rPr lang="vi-VN" dirty="0" err="1"/>
              <a:t>điển</a:t>
            </a:r>
            <a:r>
              <a:rPr lang="vi-VN" dirty="0"/>
              <a:t>) 1.618 </a:t>
            </a:r>
            <a:r>
              <a:rPr lang="vi-VN" dirty="0" err="1"/>
              <a:t>thành</a:t>
            </a:r>
            <a:r>
              <a:rPr lang="vi-VN" dirty="0"/>
              <a:t> 1)</a:t>
            </a:r>
          </a:p>
          <a:p>
            <a:r>
              <a:rPr lang="vi-VN" dirty="0"/>
              <a:t>Quy mô </a:t>
            </a:r>
            <a:r>
              <a:rPr lang="vi-VN" dirty="0" err="1"/>
              <a:t>và</a:t>
            </a:r>
            <a:r>
              <a:rPr lang="vi-VN" dirty="0"/>
              <a:t> </a:t>
            </a:r>
            <a:r>
              <a:rPr lang="vi-VN" dirty="0" err="1"/>
              <a:t>độ</a:t>
            </a:r>
            <a:r>
              <a:rPr lang="vi-VN" dirty="0"/>
              <a:t> tương </a:t>
            </a:r>
            <a:r>
              <a:rPr lang="vi-VN" dirty="0" err="1"/>
              <a:t>phản</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a:t>
            </a:r>
            <a:r>
              <a:rPr lang="vi-VN" dirty="0" err="1"/>
              <a:t>nhấn</a:t>
            </a:r>
            <a:r>
              <a:rPr lang="vi-VN" dirty="0"/>
              <a:t> </a:t>
            </a:r>
            <a:r>
              <a:rPr lang="vi-VN" dirty="0" err="1"/>
              <a:t>mạnh</a:t>
            </a:r>
            <a:r>
              <a:rPr lang="vi-VN" dirty="0"/>
              <a:t> </a:t>
            </a:r>
            <a:r>
              <a:rPr lang="vi-VN" dirty="0" err="1"/>
              <a:t>các</a:t>
            </a:r>
            <a:r>
              <a:rPr lang="vi-VN" dirty="0"/>
              <a:t> </a:t>
            </a:r>
            <a:r>
              <a:rPr lang="vi-VN" dirty="0" err="1"/>
              <a:t>yếu</a:t>
            </a:r>
            <a:r>
              <a:rPr lang="vi-VN" dirty="0"/>
              <a:t> </a:t>
            </a:r>
            <a:r>
              <a:rPr lang="vi-VN" dirty="0" err="1"/>
              <a:t>tố</a:t>
            </a:r>
            <a:r>
              <a:rPr lang="vi-VN" dirty="0"/>
              <a:t>.</a:t>
            </a:r>
          </a:p>
          <a:p>
            <a:r>
              <a:rPr lang="vi-VN" dirty="0" err="1"/>
              <a:t>Hoạt</a:t>
            </a:r>
            <a:r>
              <a:rPr lang="vi-VN" dirty="0"/>
              <a:t> </a:t>
            </a:r>
            <a:r>
              <a:rPr lang="vi-VN" dirty="0" err="1"/>
              <a:t>động</a:t>
            </a:r>
            <a:r>
              <a:rPr lang="vi-VN" dirty="0"/>
              <a:t> </a:t>
            </a:r>
            <a:r>
              <a:rPr lang="vi-VN" dirty="0" err="1"/>
              <a:t>là</a:t>
            </a:r>
            <a:r>
              <a:rPr lang="vi-VN" dirty="0"/>
              <a:t> </a:t>
            </a:r>
            <a:r>
              <a:rPr lang="vi-VN" dirty="0" err="1"/>
              <a:t>cách</a:t>
            </a:r>
            <a:r>
              <a:rPr lang="vi-VN" dirty="0"/>
              <a:t> </a:t>
            </a:r>
            <a:r>
              <a:rPr lang="vi-VN" dirty="0" err="1"/>
              <a:t>thiết</a:t>
            </a:r>
            <a:r>
              <a:rPr lang="vi-VN" dirty="0"/>
              <a:t> </a:t>
            </a:r>
            <a:r>
              <a:rPr lang="vi-VN" dirty="0" err="1"/>
              <a:t>kế</a:t>
            </a:r>
            <a:r>
              <a:rPr lang="vi-VN" dirty="0"/>
              <a:t> </a:t>
            </a:r>
            <a:r>
              <a:rPr lang="vi-VN" dirty="0" err="1"/>
              <a:t>sử</a:t>
            </a:r>
            <a:r>
              <a:rPr lang="vi-VN" dirty="0"/>
              <a:t> </a:t>
            </a:r>
            <a:r>
              <a:rPr lang="vi-VN" dirty="0" err="1"/>
              <a:t>dụng</a:t>
            </a:r>
            <a:r>
              <a:rPr lang="vi-VN" dirty="0"/>
              <a:t> </a:t>
            </a:r>
            <a:r>
              <a:rPr lang="vi-VN" dirty="0" err="1"/>
              <a:t>hình</a:t>
            </a:r>
            <a:r>
              <a:rPr lang="vi-VN" dirty="0"/>
              <a:t> </a:t>
            </a:r>
            <a:r>
              <a:rPr lang="vi-VN" dirty="0" err="1"/>
              <a:t>học</a:t>
            </a:r>
            <a:r>
              <a:rPr lang="vi-VN" dirty="0"/>
              <a:t> </a:t>
            </a:r>
            <a:r>
              <a:rPr lang="vi-VN" dirty="0" err="1"/>
              <a:t>để</a:t>
            </a:r>
            <a:r>
              <a:rPr lang="vi-VN" dirty="0"/>
              <a:t> </a:t>
            </a:r>
            <a:r>
              <a:rPr lang="vi-VN" dirty="0" err="1"/>
              <a:t>dẫn</a:t>
            </a:r>
            <a:r>
              <a:rPr lang="vi-VN" dirty="0"/>
              <a:t> </a:t>
            </a:r>
            <a:r>
              <a:rPr lang="vi-VN" dirty="0" err="1"/>
              <a:t>dắt</a:t>
            </a:r>
            <a:r>
              <a:rPr lang="vi-VN" dirty="0"/>
              <a:t> </a:t>
            </a:r>
            <a:r>
              <a:rPr lang="vi-VN" dirty="0" err="1"/>
              <a:t>tìm</a:t>
            </a:r>
            <a:r>
              <a:rPr lang="vi-VN" dirty="0"/>
              <a:t> </a:t>
            </a:r>
            <a:r>
              <a:rPr lang="vi-VN" dirty="0" err="1"/>
              <a:t>kiếm</a:t>
            </a:r>
            <a:r>
              <a:rPr lang="vi-VN" dirty="0"/>
              <a:t> </a:t>
            </a:r>
            <a:r>
              <a:rPr lang="vi-VN" dirty="0" err="1"/>
              <a:t>trực</a:t>
            </a:r>
            <a:r>
              <a:rPr lang="vi-VN" dirty="0"/>
              <a:t> quan (xem).</a:t>
            </a:r>
          </a:p>
          <a:p>
            <a:r>
              <a:rPr lang="vi-VN" dirty="0"/>
              <a:t>Con </a:t>
            </a:r>
            <a:r>
              <a:rPr lang="vi-VN" dirty="0" err="1"/>
              <a:t>người</a:t>
            </a:r>
            <a:r>
              <a:rPr lang="vi-VN" dirty="0"/>
              <a:t> </a:t>
            </a:r>
            <a:r>
              <a:rPr lang="vi-VN" dirty="0" err="1"/>
              <a:t>tìm</a:t>
            </a:r>
            <a:r>
              <a:rPr lang="vi-VN" dirty="0"/>
              <a:t> </a:t>
            </a:r>
            <a:r>
              <a:rPr lang="vi-VN" dirty="0" err="1"/>
              <a:t>kiếm</a:t>
            </a:r>
            <a:r>
              <a:rPr lang="vi-VN" dirty="0"/>
              <a:t> </a:t>
            </a:r>
            <a:r>
              <a:rPr lang="vi-VN" dirty="0" err="1"/>
              <a:t>mẫu</a:t>
            </a:r>
            <a:r>
              <a:rPr lang="vi-VN" dirty="0"/>
              <a:t>, \ </a:t>
            </a:r>
            <a:r>
              <a:rPr lang="vi-VN" dirty="0" err="1"/>
              <a:t>thiết</a:t>
            </a:r>
            <a:r>
              <a:rPr lang="vi-VN" dirty="0"/>
              <a:t> </a:t>
            </a:r>
            <a:r>
              <a:rPr lang="vi-VN" dirty="0" err="1"/>
              <a:t>kế</a:t>
            </a:r>
            <a:r>
              <a:rPr lang="vi-VN" dirty="0"/>
              <a:t> nên cung </a:t>
            </a:r>
            <a:r>
              <a:rPr lang="vi-VN" dirty="0" err="1"/>
              <a:t>cấp</a:t>
            </a:r>
            <a:r>
              <a:rPr lang="vi-VN" dirty="0"/>
              <a:t> </a:t>
            </a:r>
            <a:r>
              <a:rPr lang="vi-VN" dirty="0" err="1"/>
              <a:t>các</a:t>
            </a:r>
            <a:r>
              <a:rPr lang="vi-VN" dirty="0"/>
              <a:t> </a:t>
            </a:r>
            <a:r>
              <a:rPr lang="vi-VN" dirty="0" err="1"/>
              <a:t>tín</a:t>
            </a:r>
            <a:r>
              <a:rPr lang="vi-VN" dirty="0"/>
              <a:t> </a:t>
            </a:r>
            <a:r>
              <a:rPr lang="vi-VN" dirty="0" err="1"/>
              <a:t>hiệu</a:t>
            </a:r>
            <a:r>
              <a:rPr lang="vi-VN" dirty="0"/>
              <a:t> cho </a:t>
            </a:r>
            <a:r>
              <a:rPr lang="vi-VN" dirty="0" err="1"/>
              <a:t>nhóm</a:t>
            </a:r>
            <a:r>
              <a:rPr lang="vi-VN" dirty="0"/>
              <a:t> chung, phân </a:t>
            </a:r>
            <a:r>
              <a:rPr lang="vi-VN" dirty="0" err="1"/>
              <a:t>biệt</a:t>
            </a:r>
            <a:r>
              <a:rPr lang="vi-VN" dirty="0"/>
              <a:t> </a:t>
            </a:r>
            <a:r>
              <a:rPr lang="vi-VN" dirty="0" err="1"/>
              <a:t>các</a:t>
            </a:r>
            <a:r>
              <a:rPr lang="vi-VN" dirty="0"/>
              <a:t> </a:t>
            </a:r>
            <a:r>
              <a:rPr lang="vi-VN" dirty="0" err="1"/>
              <a:t>yếu</a:t>
            </a:r>
            <a:r>
              <a:rPr lang="vi-VN" dirty="0"/>
              <a:t> </a:t>
            </a:r>
            <a:r>
              <a:rPr lang="vi-VN" dirty="0" err="1"/>
              <a:t>tố</a:t>
            </a:r>
            <a:r>
              <a:rPr lang="vi-VN" dirty="0"/>
              <a:t> </a:t>
            </a:r>
            <a:r>
              <a:rPr lang="vi-VN" dirty="0" err="1"/>
              <a:t>độc</a:t>
            </a:r>
            <a:r>
              <a:rPr lang="vi-VN" dirty="0"/>
              <a:t> </a:t>
            </a:r>
            <a:r>
              <a:rPr lang="vi-VN" dirty="0" err="1"/>
              <a:t>đáo</a:t>
            </a:r>
            <a:r>
              <a:rPr lang="vi-VN" dirty="0"/>
              <a:t>, </a:t>
            </a:r>
            <a:r>
              <a:rPr lang="vi-VN" dirty="0" err="1"/>
              <a:t>và</a:t>
            </a:r>
            <a:r>
              <a:rPr lang="vi-VN" dirty="0"/>
              <a:t> cung </a:t>
            </a:r>
            <a:r>
              <a:rPr lang="vi-VN" dirty="0" err="1"/>
              <a:t>cấp</a:t>
            </a:r>
            <a:r>
              <a:rPr lang="vi-VN" dirty="0"/>
              <a:t> thông tin so </a:t>
            </a:r>
            <a:r>
              <a:rPr lang="vi-VN" dirty="0" err="1"/>
              <a:t>sánh</a:t>
            </a:r>
            <a:r>
              <a:rPr lang="vi-VN" dirty="0"/>
              <a:t> (</a:t>
            </a:r>
            <a:r>
              <a:rPr lang="vi-VN" dirty="0" err="1"/>
              <a:t>đánh</a:t>
            </a:r>
            <a:r>
              <a:rPr lang="vi-VN" dirty="0"/>
              <a:t> </a:t>
            </a:r>
            <a:r>
              <a:rPr lang="vi-VN" dirty="0" err="1"/>
              <a:t>giá</a:t>
            </a:r>
            <a:r>
              <a:rPr lang="vi-VN" dirty="0"/>
              <a: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38</a:t>
            </a:fld>
            <a:endParaRPr lang="en-US"/>
          </a:p>
        </p:txBody>
      </p:sp>
    </p:spTree>
    <p:extLst>
      <p:ext uri="{BB962C8B-B14F-4D97-AF65-F5344CB8AC3E}">
        <p14:creationId xmlns:p14="http://schemas.microsoft.com/office/powerpoint/2010/main" val="4131872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en-US" dirty="0"/>
              <a:t>1. Draw a square</a:t>
            </a:r>
          </a:p>
          <a:p>
            <a:r>
              <a:rPr lang="en-US" dirty="0"/>
              <a:t>2. From the middle of the square (A) draw a diagonal to the opposite corner (B).</a:t>
            </a:r>
          </a:p>
          <a:p>
            <a:r>
              <a:rPr lang="en-US" dirty="0"/>
              <a:t>3. The resulting diagonal is the radius of the arc. We draw the circle to get a rectangle. The resulting shape of the square and the rectangle is the “golden rectangle”.</a:t>
            </a:r>
          </a:p>
          <a:p>
            <a:r>
              <a:rPr lang="en-US" dirty="0"/>
              <a:t>4. If we draw diagonally in large and small rectangle, then in the point of intersection we get a “focal point”. It is a good idea to place the most important interface objects near this point to attract the attention of users.</a:t>
            </a:r>
          </a:p>
          <a:p>
            <a:r>
              <a:rPr lang="en-US" dirty="0"/>
              <a:t>5. The unique property of this shape is that during its division, we obtain a smaller rectangle that consists of a square and a rectangle, a reverse “large.”</a:t>
            </a:r>
          </a:p>
          <a:p>
            <a:r>
              <a:rPr lang="en-US" dirty="0"/>
              <a:t>6. And the most beautiful thing is: if in each of the squares of the arc with the radius equal to the side of the square, we get the “golden spiral.”</a:t>
            </a:r>
          </a:p>
          <a:p>
            <a:r>
              <a:rPr lang="en-US" dirty="0"/>
              <a:t>The rectangle may be rotated and adjusted to the desired size of the canvas and the interface.</a:t>
            </a:r>
          </a:p>
        </p:txBody>
      </p:sp>
      <p:sp>
        <p:nvSpPr>
          <p:cNvPr id="4" name="Slide Number Placeholder 3"/>
          <p:cNvSpPr>
            <a:spLocks noGrp="1"/>
          </p:cNvSpPr>
          <p:nvPr>
            <p:ph type="sldNum" sz="quarter" idx="10"/>
          </p:nvPr>
        </p:nvSpPr>
        <p:spPr/>
        <p:txBody>
          <a:bodyPr/>
          <a:lstStyle/>
          <a:p>
            <a:pPr lvl="0"/>
            <a:fld id="{D59E05AA-EB87-4A2E-B616-0A646005FA1C}" type="slidenum">
              <a:rPr lang="en-US" smtClean="0"/>
              <a:t>39</a:t>
            </a:fld>
            <a:endParaRPr lang="en-US"/>
          </a:p>
        </p:txBody>
      </p:sp>
    </p:spTree>
    <p:extLst>
      <p:ext uri="{BB962C8B-B14F-4D97-AF65-F5344CB8AC3E}">
        <p14:creationId xmlns:p14="http://schemas.microsoft.com/office/powerpoint/2010/main" val="721314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normAutofit/>
          </a:bodyPr>
          <a:lstStyle/>
          <a:p>
            <a:r>
              <a:rPr lang="en-US" dirty="0" err="1"/>
              <a:t>Đường</a:t>
            </a:r>
            <a:r>
              <a:rPr lang="en-US" baseline="0" dirty="0"/>
              <a:t> </a:t>
            </a:r>
            <a:r>
              <a:rPr lang="en-US" baseline="0" dirty="0" err="1"/>
              <a:t>cong</a:t>
            </a:r>
            <a:r>
              <a:rPr lang="en-US" baseline="0" dirty="0"/>
              <a:t> </a:t>
            </a:r>
            <a:r>
              <a:rPr lang="en-US" baseline="0" dirty="0" err="1"/>
              <a:t>nối</a:t>
            </a:r>
            <a:r>
              <a:rPr lang="en-US" baseline="0" dirty="0"/>
              <a:t> </a:t>
            </a:r>
            <a:r>
              <a:rPr lang="en-US" baseline="0" dirty="0" err="1"/>
              <a:t>từ</a:t>
            </a:r>
            <a:r>
              <a:rPr lang="en-US" baseline="0" dirty="0"/>
              <a:t> 2 </a:t>
            </a:r>
            <a:r>
              <a:rPr lang="en-US" baseline="0" dirty="0" err="1"/>
              <a:t>đỉnh</a:t>
            </a:r>
            <a:r>
              <a:rPr lang="en-US" baseline="0" dirty="0"/>
              <a:t> </a:t>
            </a:r>
            <a:r>
              <a:rPr lang="en-US" baseline="0" dirty="0" err="1"/>
              <a:t>xéo</a:t>
            </a:r>
            <a:r>
              <a:rPr lang="en-US" baseline="0" dirty="0"/>
              <a:t> </a:t>
            </a:r>
            <a:r>
              <a:rPr lang="en-US" baseline="0" dirty="0" err="1"/>
              <a:t>nhau</a:t>
            </a:r>
            <a:r>
              <a:rPr lang="en-US" baseline="0" dirty="0"/>
              <a:t> </a:t>
            </a:r>
            <a:r>
              <a:rPr lang="en-US" baseline="0" dirty="0" err="1"/>
              <a:t>trong</a:t>
            </a:r>
            <a:r>
              <a:rPr lang="en-US" baseline="0" dirty="0"/>
              <a:t> </a:t>
            </a:r>
            <a:r>
              <a:rPr lang="en-US" baseline="0" dirty="0" err="1"/>
              <a:t>hình</a:t>
            </a:r>
            <a:r>
              <a:rPr lang="en-US" baseline="0" dirty="0"/>
              <a:t> </a:t>
            </a:r>
            <a:r>
              <a:rPr lang="en-US" baseline="0" dirty="0" err="1"/>
              <a:t>vuông</a:t>
            </a:r>
            <a:r>
              <a:rPr lang="en-US" baseline="0" dirty="0"/>
              <a:t> </a:t>
            </a:r>
            <a:r>
              <a:rPr lang="en-US" baseline="0" dirty="0" err="1"/>
              <a:t>tạo</a:t>
            </a:r>
            <a:r>
              <a:rPr lang="en-US" baseline="0" dirty="0"/>
              <a:t> </a:t>
            </a:r>
            <a:r>
              <a:rPr lang="en-US" baseline="0" dirty="0" err="1"/>
              <a:t>thành</a:t>
            </a:r>
            <a:r>
              <a:rPr lang="en-US" baseline="0" dirty="0"/>
              <a:t> 1 </a:t>
            </a:r>
            <a:r>
              <a:rPr lang="en-US" baseline="0" dirty="0" err="1"/>
              <a:t>xoắn</a:t>
            </a:r>
            <a:r>
              <a:rPr lang="en-US" baseline="0" dirty="0"/>
              <a:t> </a:t>
            </a:r>
            <a:r>
              <a:rPr lang="en-US" baseline="0" dirty="0" err="1"/>
              <a:t>ốc</a:t>
            </a:r>
            <a:r>
              <a:rPr lang="en-US" baseline="0" dirty="0"/>
              <a:t>, hay </a:t>
            </a:r>
            <a:r>
              <a:rPr lang="en-US" baseline="0" dirty="0" err="1"/>
              <a:t>còn</a:t>
            </a:r>
            <a:r>
              <a:rPr lang="en-US" baseline="0" dirty="0"/>
              <a:t> </a:t>
            </a:r>
            <a:r>
              <a:rPr lang="en-US" baseline="0" dirty="0" err="1"/>
              <a:t>được</a:t>
            </a:r>
            <a:r>
              <a:rPr lang="en-US" baseline="0" dirty="0"/>
              <a:t> </a:t>
            </a:r>
            <a:r>
              <a:rPr lang="en-US" baseline="0" dirty="0" err="1"/>
              <a:t>gọi</a:t>
            </a:r>
            <a:r>
              <a:rPr lang="en-US" baseline="0" dirty="0"/>
              <a:t> </a:t>
            </a:r>
            <a:r>
              <a:rPr lang="en-US" baseline="0" dirty="0" err="1"/>
              <a:t>là</a:t>
            </a:r>
            <a:r>
              <a:rPr lang="en-US" baseline="0" dirty="0"/>
              <a:t> </a:t>
            </a:r>
            <a:r>
              <a:rPr lang="en-US" baseline="0" dirty="0" err="1"/>
              <a:t>xoắn</a:t>
            </a:r>
            <a:r>
              <a:rPr lang="en-US" baseline="0" dirty="0"/>
              <a:t> </a:t>
            </a:r>
            <a:r>
              <a:rPr lang="en-US" baseline="0" dirty="0" err="1"/>
              <a:t>ốc</a:t>
            </a:r>
            <a:r>
              <a:rPr lang="en-US" baseline="0" dirty="0"/>
              <a:t> Fibonacci</a:t>
            </a:r>
            <a:endParaRPr lang="en-US" dirty="0"/>
          </a:p>
        </p:txBody>
      </p:sp>
      <p:sp>
        <p:nvSpPr>
          <p:cNvPr id="4" name="Slide Number Placeholder 3"/>
          <p:cNvSpPr>
            <a:spLocks noGrp="1"/>
          </p:cNvSpPr>
          <p:nvPr>
            <p:ph type="sldNum" sz="quarter" idx="10"/>
          </p:nvPr>
        </p:nvSpPr>
        <p:spPr/>
        <p:txBody>
          <a:bodyPr/>
          <a:lstStyle/>
          <a:p>
            <a:fld id="{49B14746-216A-427B-9A68-7D5D2F4580DA}" type="slidenum">
              <a:rPr lang="en-US" smtClean="0"/>
              <a:pPr/>
              <a:t>41</a:t>
            </a:fld>
            <a:endParaRPr lang="en-US"/>
          </a:p>
        </p:txBody>
      </p:sp>
    </p:spTree>
    <p:extLst>
      <p:ext uri="{BB962C8B-B14F-4D97-AF65-F5344CB8AC3E}">
        <p14:creationId xmlns:p14="http://schemas.microsoft.com/office/powerpoint/2010/main" val="1357155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en-US" dirty="0" err="1"/>
              <a:t>Hình</a:t>
            </a:r>
            <a:r>
              <a:rPr lang="en-US" baseline="0" dirty="0"/>
              <a:t> </a:t>
            </a:r>
            <a:r>
              <a:rPr lang="en-US" baseline="0" dirty="0" err="1"/>
              <a:t>ảnh</a:t>
            </a:r>
            <a:r>
              <a:rPr lang="en-US" baseline="0" dirty="0"/>
              <a:t> </a:t>
            </a:r>
            <a:r>
              <a:rPr lang="en-US" baseline="0" dirty="0" err="1"/>
              <a:t>xoắn</a:t>
            </a:r>
            <a:r>
              <a:rPr lang="en-US" baseline="0" dirty="0"/>
              <a:t> </a:t>
            </a:r>
            <a:r>
              <a:rPr lang="en-US" baseline="0" dirty="0" err="1"/>
              <a:t>ốc</a:t>
            </a:r>
            <a:r>
              <a:rPr lang="en-US" baseline="0" dirty="0"/>
              <a:t> </a:t>
            </a:r>
            <a:r>
              <a:rPr lang="en-US" baseline="0" dirty="0" err="1"/>
              <a:t>trong</a:t>
            </a:r>
            <a:r>
              <a:rPr lang="en-US" baseline="0" dirty="0"/>
              <a:t> </a:t>
            </a:r>
            <a:r>
              <a:rPr lang="en-US" baseline="0" dirty="0" err="1"/>
              <a:t>tự</a:t>
            </a:r>
            <a:r>
              <a:rPr lang="en-US" baseline="0" dirty="0"/>
              <a:t> </a:t>
            </a:r>
            <a:r>
              <a:rPr lang="en-US" baseline="0" dirty="0" err="1"/>
              <a:t>nhiên</a:t>
            </a:r>
            <a:endParaRPr lang="en-US" dirty="0"/>
          </a:p>
        </p:txBody>
      </p:sp>
      <p:sp>
        <p:nvSpPr>
          <p:cNvPr id="4" name="Slide Number Placeholder 3"/>
          <p:cNvSpPr>
            <a:spLocks noGrp="1"/>
          </p:cNvSpPr>
          <p:nvPr>
            <p:ph type="sldNum" sz="quarter" idx="10"/>
          </p:nvPr>
        </p:nvSpPr>
        <p:spPr/>
        <p:txBody>
          <a:bodyPr/>
          <a:lstStyle/>
          <a:p>
            <a:fld id="{49B14746-216A-427B-9A68-7D5D2F4580DA}" type="slidenum">
              <a:rPr lang="en-US" smtClean="0"/>
              <a:pPr/>
              <a:t>42</a:t>
            </a:fld>
            <a:endParaRPr lang="en-US"/>
          </a:p>
        </p:txBody>
      </p:sp>
    </p:spTree>
    <p:extLst>
      <p:ext uri="{BB962C8B-B14F-4D97-AF65-F5344CB8AC3E}">
        <p14:creationId xmlns:p14="http://schemas.microsoft.com/office/powerpoint/2010/main" val="146363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en-US" dirty="0" err="1"/>
              <a:t>Tỉ</a:t>
            </a:r>
            <a:r>
              <a:rPr lang="en-US" baseline="0" dirty="0"/>
              <a:t> </a:t>
            </a:r>
            <a:r>
              <a:rPr lang="en-US" baseline="0" dirty="0" err="1"/>
              <a:t>lệ</a:t>
            </a:r>
            <a:r>
              <a:rPr lang="en-US" baseline="0" dirty="0"/>
              <a:t> </a:t>
            </a:r>
            <a:r>
              <a:rPr lang="en-US" baseline="0" dirty="0" err="1"/>
              <a:t>vàng</a:t>
            </a:r>
            <a:r>
              <a:rPr lang="en-US" baseline="0" dirty="0"/>
              <a:t> </a:t>
            </a:r>
            <a:r>
              <a:rPr lang="en-US" baseline="0" dirty="0" err="1"/>
              <a:t>trong</a:t>
            </a:r>
            <a:r>
              <a:rPr lang="en-US" baseline="0" dirty="0"/>
              <a:t> </a:t>
            </a:r>
            <a:r>
              <a:rPr lang="en-US" baseline="0" dirty="0" err="1"/>
              <a:t>kiến</a:t>
            </a:r>
            <a:r>
              <a:rPr lang="en-US" baseline="0" dirty="0"/>
              <a:t> </a:t>
            </a:r>
            <a:r>
              <a:rPr lang="en-US" baseline="0" dirty="0" err="1"/>
              <a:t>trúc</a:t>
            </a:r>
            <a:r>
              <a:rPr lang="en-US" baseline="0" dirty="0"/>
              <a:t> </a:t>
            </a:r>
            <a:r>
              <a:rPr lang="en-US" baseline="0" dirty="0" err="1"/>
              <a:t>cổ</a:t>
            </a:r>
            <a:r>
              <a:rPr lang="en-US" baseline="0" dirty="0"/>
              <a:t> </a:t>
            </a:r>
            <a:r>
              <a:rPr lang="en-US" baseline="0" dirty="0" err="1"/>
              <a:t>đại</a:t>
            </a:r>
            <a:endParaRPr lang="en-US" dirty="0"/>
          </a:p>
        </p:txBody>
      </p:sp>
      <p:sp>
        <p:nvSpPr>
          <p:cNvPr id="4" name="Slide Number Placeholder 3"/>
          <p:cNvSpPr>
            <a:spLocks noGrp="1"/>
          </p:cNvSpPr>
          <p:nvPr>
            <p:ph type="sldNum" sz="quarter" idx="10"/>
          </p:nvPr>
        </p:nvSpPr>
        <p:spPr/>
        <p:txBody>
          <a:bodyPr/>
          <a:lstStyle/>
          <a:p>
            <a:fld id="{49B14746-216A-427B-9A68-7D5D2F4580DA}" type="slidenum">
              <a:rPr lang="en-US" smtClean="0"/>
              <a:pPr/>
              <a:t>43</a:t>
            </a:fld>
            <a:endParaRPr lang="en-US"/>
          </a:p>
        </p:txBody>
      </p:sp>
    </p:spTree>
    <p:extLst>
      <p:ext uri="{BB962C8B-B14F-4D97-AF65-F5344CB8AC3E}">
        <p14:creationId xmlns:p14="http://schemas.microsoft.com/office/powerpoint/2010/main" val="121477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295ABC8A-786A-4DD0-A5C3-AB52AF5D1616}" type="slidenum">
              <a:t>5</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B51AE766-64FB-4C41-B50F-7168CD811436}" type="slidenum">
              <a:t>5</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11744952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en-US" dirty="0" err="1"/>
              <a:t>Tỉ</a:t>
            </a:r>
            <a:r>
              <a:rPr lang="en-US" baseline="0" dirty="0"/>
              <a:t> </a:t>
            </a:r>
            <a:r>
              <a:rPr lang="en-US" baseline="0" dirty="0" err="1"/>
              <a:t>lệ</a:t>
            </a:r>
            <a:r>
              <a:rPr lang="en-US" baseline="0" dirty="0"/>
              <a:t> </a:t>
            </a:r>
            <a:r>
              <a:rPr lang="en-US" baseline="0" dirty="0" err="1"/>
              <a:t>vàng</a:t>
            </a:r>
            <a:r>
              <a:rPr lang="en-US" baseline="0" dirty="0"/>
              <a:t> </a:t>
            </a:r>
            <a:r>
              <a:rPr lang="en-US" baseline="0" dirty="0" err="1"/>
              <a:t>trong</a:t>
            </a:r>
            <a:r>
              <a:rPr lang="en-US" baseline="0" dirty="0"/>
              <a:t> </a:t>
            </a:r>
            <a:r>
              <a:rPr lang="en-US" baseline="0" dirty="0" err="1"/>
              <a:t>thiết</a:t>
            </a:r>
            <a:r>
              <a:rPr lang="en-US" baseline="0" dirty="0"/>
              <a:t> </a:t>
            </a:r>
            <a:r>
              <a:rPr lang="en-US" baseline="0" dirty="0" err="1"/>
              <a:t>kế</a:t>
            </a:r>
            <a:r>
              <a:rPr lang="en-US" baseline="0" dirty="0"/>
              <a:t> logo </a:t>
            </a:r>
            <a:endParaRPr lang="en-US" dirty="0"/>
          </a:p>
        </p:txBody>
      </p:sp>
      <p:sp>
        <p:nvSpPr>
          <p:cNvPr id="4" name="Slide Number Placeholder 3"/>
          <p:cNvSpPr>
            <a:spLocks noGrp="1"/>
          </p:cNvSpPr>
          <p:nvPr>
            <p:ph type="sldNum" sz="quarter" idx="10"/>
          </p:nvPr>
        </p:nvSpPr>
        <p:spPr/>
        <p:txBody>
          <a:bodyPr/>
          <a:lstStyle/>
          <a:p>
            <a:fld id="{49B14746-216A-427B-9A68-7D5D2F4580DA}" type="slidenum">
              <a:rPr lang="en-US" smtClean="0"/>
              <a:pPr/>
              <a:t>44</a:t>
            </a:fld>
            <a:endParaRPr lang="en-US"/>
          </a:p>
        </p:txBody>
      </p:sp>
    </p:spTree>
    <p:extLst>
      <p:ext uri="{BB962C8B-B14F-4D97-AF65-F5344CB8AC3E}">
        <p14:creationId xmlns:p14="http://schemas.microsoft.com/office/powerpoint/2010/main" val="1843704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14746-216A-427B-9A68-7D5D2F4580DA}" type="slidenum">
              <a:rPr lang="en-US" smtClean="0"/>
              <a:pPr/>
              <a:t>45</a:t>
            </a:fld>
            <a:endParaRPr lang="en-US"/>
          </a:p>
        </p:txBody>
      </p:sp>
    </p:spTree>
    <p:extLst>
      <p:ext uri="{BB962C8B-B14F-4D97-AF65-F5344CB8AC3E}">
        <p14:creationId xmlns:p14="http://schemas.microsoft.com/office/powerpoint/2010/main" val="2791781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kern="1200" dirty="0">
                <a:solidFill>
                  <a:schemeClr val="tx1"/>
                </a:solidFill>
                <a:effectLst/>
                <a:latin typeface="+mn-lt"/>
                <a:ea typeface="+mn-ea"/>
                <a:cs typeface="+mn-cs"/>
              </a:rPr>
              <a:t>Được xem là “cây đũa thần” của thiết kế, TLV mang đến những hiệu quả không thể bàn cãi và cũng quan trọng như các định luật khác (như định luật ngón tay cái, định luật 1/3). Nhưng một nhà thiết kế giỏi sẽ không bị giới hạn gò bó bởi một quy luật cụ thể nào. Có vô vàn tác phẩm sáng tạo đẹp và độc đáo mà người thiết kế chẳng cần quan tâm đến TLV. </a:t>
            </a:r>
            <a:br>
              <a:rPr lang="vi-VN" dirty="0"/>
            </a:br>
            <a:br>
              <a:rPr lang="vi-VN" sz="1200" b="0" i="0" kern="1200" dirty="0">
                <a:solidFill>
                  <a:schemeClr val="tx1"/>
                </a:solidFill>
                <a:effectLst/>
                <a:latin typeface="+mn-lt"/>
                <a:ea typeface="+mn-ea"/>
                <a:cs typeface="+mn-cs"/>
              </a:rPr>
            </a:br>
            <a:r>
              <a:rPr lang="vi-VN" sz="1200" b="0" i="0" kern="1200" dirty="0">
                <a:solidFill>
                  <a:schemeClr val="tx1"/>
                </a:solidFill>
                <a:effectLst/>
                <a:latin typeface="+mn-lt"/>
                <a:ea typeface="+mn-ea"/>
                <a:cs typeface="+mn-cs"/>
              </a:rPr>
              <a:t>TLV quan trọng vì nó là công cụ hỗ trợ thiết kế chứ không phải là chân lý để đánh giá vẻ đẹp của một tác phẩm. Vì vậy, bạn cần hiểu TLV nhưng không nhất thiết phải luôn tuân theo nó. Sáng tạo bắt đầu bằng việc xây dựng ý tưởng, sau đó mới nghĩ đến việc làm sao để phù hợp với các quy tắc thiết kế. Và hơn hết, sáng tạo chính là cốt lõi của thiết kế nên hãy tin tưởng vào chính mình vì có thể ý tưởng của bạn sẽ phá vỡ mọi quy tắc đấy! </a:t>
            </a:r>
            <a:endParaRPr lang="en-US" dirty="0"/>
          </a:p>
          <a:p>
            <a:endParaRPr lang="en-US" dirty="0"/>
          </a:p>
        </p:txBody>
      </p:sp>
      <p:sp>
        <p:nvSpPr>
          <p:cNvPr id="4" name="Slide Number Placeholder 3"/>
          <p:cNvSpPr>
            <a:spLocks noGrp="1"/>
          </p:cNvSpPr>
          <p:nvPr>
            <p:ph type="sldNum" sz="quarter" idx="10"/>
          </p:nvPr>
        </p:nvSpPr>
        <p:spPr/>
        <p:txBody>
          <a:bodyPr/>
          <a:lstStyle/>
          <a:p>
            <a:fld id="{49B14746-216A-427B-9A68-7D5D2F4580DA}" type="slidenum">
              <a:rPr lang="en-US" smtClean="0"/>
              <a:pPr/>
              <a:t>48</a:t>
            </a:fld>
            <a:endParaRPr lang="en-US"/>
          </a:p>
        </p:txBody>
      </p:sp>
    </p:spTree>
    <p:extLst>
      <p:ext uri="{BB962C8B-B14F-4D97-AF65-F5344CB8AC3E}">
        <p14:creationId xmlns:p14="http://schemas.microsoft.com/office/powerpoint/2010/main" val="2660403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14746-216A-427B-9A68-7D5D2F4580DA}" type="slidenum">
              <a:rPr lang="en-US" smtClean="0"/>
              <a:pPr/>
              <a:t>49</a:t>
            </a:fld>
            <a:endParaRPr lang="en-US"/>
          </a:p>
        </p:txBody>
      </p:sp>
    </p:spTree>
    <p:extLst>
      <p:ext uri="{BB962C8B-B14F-4D97-AF65-F5344CB8AC3E}">
        <p14:creationId xmlns:p14="http://schemas.microsoft.com/office/powerpoint/2010/main" val="309465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en-US" dirty="0"/>
              <a:t>1. Draw a square</a:t>
            </a:r>
          </a:p>
          <a:p>
            <a:r>
              <a:rPr lang="en-US" dirty="0"/>
              <a:t>2. From the middle of the square (A) draw a diagonal to the opposite corner (B).</a:t>
            </a:r>
          </a:p>
          <a:p>
            <a:r>
              <a:rPr lang="en-US" dirty="0"/>
              <a:t>3. The resulting diagonal is the radius of the arc. We draw the circle to get a rectangle. The resulting shape of the square and the rectangle is the “golden rectangle”.</a:t>
            </a:r>
          </a:p>
          <a:p>
            <a:r>
              <a:rPr lang="en-US" dirty="0"/>
              <a:t>4. If we draw diagonally in large and small rectangle, then in the point of intersection we get a “focal point”. It is a good idea to place the most important interface objects near this point to attract the attention of users.</a:t>
            </a:r>
          </a:p>
          <a:p>
            <a:r>
              <a:rPr lang="en-US" dirty="0"/>
              <a:t>5. The unique property of this shape is that during its division, we obtain a smaller rectangle that consists of a square and a rectangle, a reverse “large.”</a:t>
            </a:r>
          </a:p>
          <a:p>
            <a:r>
              <a:rPr lang="en-US" dirty="0"/>
              <a:t>6. And the most beautiful thing is: if in each of the squares of the arc with the radius equal to the side of the square, we get the “golden spiral.”</a:t>
            </a:r>
          </a:p>
          <a:p>
            <a:r>
              <a:rPr lang="en-US" dirty="0"/>
              <a:t>The rectangle may be rotated and adjusted to the desired size of the canvas and the interface.</a:t>
            </a:r>
          </a:p>
        </p:txBody>
      </p:sp>
      <p:sp>
        <p:nvSpPr>
          <p:cNvPr id="4" name="Slide Number Placeholder 3"/>
          <p:cNvSpPr>
            <a:spLocks noGrp="1"/>
          </p:cNvSpPr>
          <p:nvPr>
            <p:ph type="sldNum" sz="quarter" idx="10"/>
          </p:nvPr>
        </p:nvSpPr>
        <p:spPr/>
        <p:txBody>
          <a:bodyPr/>
          <a:lstStyle/>
          <a:p>
            <a:pPr lvl="0"/>
            <a:fld id="{D59E05AA-EB87-4A2E-B616-0A646005FA1C}" type="slidenum">
              <a:rPr lang="en-US" smtClean="0"/>
              <a:t>50</a:t>
            </a:fld>
            <a:endParaRPr lang="en-US"/>
          </a:p>
        </p:txBody>
      </p:sp>
    </p:spTree>
    <p:extLst>
      <p:ext uri="{BB962C8B-B14F-4D97-AF65-F5344CB8AC3E}">
        <p14:creationId xmlns:p14="http://schemas.microsoft.com/office/powerpoint/2010/main" val="2764086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en-US" dirty="0"/>
              <a:t>1. Draw a square</a:t>
            </a:r>
          </a:p>
          <a:p>
            <a:r>
              <a:rPr lang="en-US" dirty="0"/>
              <a:t>2. From the middle of the square (A) draw a diagonal to the opposite corner (B).</a:t>
            </a:r>
          </a:p>
          <a:p>
            <a:r>
              <a:rPr lang="en-US" dirty="0"/>
              <a:t>3. The resulting diagonal is the radius of the arc. We draw the circle to get a rectangle. The resulting shape of the square and the rectangle is the “golden rectangle”.</a:t>
            </a:r>
          </a:p>
          <a:p>
            <a:r>
              <a:rPr lang="en-US" dirty="0"/>
              <a:t>4. If we draw diagonally in large and small rectangle, then in the point of intersection we get a “focal point”. It is a good idea to place the most important interface objects near this point to attract the attention of users.</a:t>
            </a:r>
          </a:p>
          <a:p>
            <a:r>
              <a:rPr lang="en-US" dirty="0"/>
              <a:t>5. The unique property of this shape is that during its division, we obtain a smaller rectangle that consists of a square and a rectangle, a reverse “large.”</a:t>
            </a:r>
          </a:p>
          <a:p>
            <a:r>
              <a:rPr lang="en-US" dirty="0"/>
              <a:t>6. And the most beautiful thing is: if in each of the squares of the arc with the radius equal to the side of the square, we get the “golden spiral.”</a:t>
            </a:r>
          </a:p>
          <a:p>
            <a:r>
              <a:rPr lang="en-US" dirty="0"/>
              <a:t>The rectangle may be rotated and adjusted to the desired size of the canvas and the interface.</a:t>
            </a:r>
          </a:p>
        </p:txBody>
      </p:sp>
      <p:sp>
        <p:nvSpPr>
          <p:cNvPr id="4" name="Slide Number Placeholder 3"/>
          <p:cNvSpPr>
            <a:spLocks noGrp="1"/>
          </p:cNvSpPr>
          <p:nvPr>
            <p:ph type="sldNum" sz="quarter" idx="10"/>
          </p:nvPr>
        </p:nvSpPr>
        <p:spPr/>
        <p:txBody>
          <a:bodyPr/>
          <a:lstStyle/>
          <a:p>
            <a:pPr lvl="0"/>
            <a:fld id="{D59E05AA-EB87-4A2E-B616-0A646005FA1C}" type="slidenum">
              <a:rPr lang="en-US" smtClean="0"/>
              <a:t>51</a:t>
            </a:fld>
            <a:endParaRPr lang="en-US"/>
          </a:p>
        </p:txBody>
      </p:sp>
    </p:spTree>
    <p:extLst>
      <p:ext uri="{BB962C8B-B14F-4D97-AF65-F5344CB8AC3E}">
        <p14:creationId xmlns:p14="http://schemas.microsoft.com/office/powerpoint/2010/main" val="3537929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en-US" dirty="0"/>
              <a:t>1. Draw a square</a:t>
            </a:r>
          </a:p>
          <a:p>
            <a:r>
              <a:rPr lang="en-US" dirty="0"/>
              <a:t>2. From the middle of the square (A) draw a diagonal to the opposite corner (B).</a:t>
            </a:r>
          </a:p>
          <a:p>
            <a:r>
              <a:rPr lang="en-US" dirty="0"/>
              <a:t>3. The resulting diagonal is the radius of the arc. We draw the circle to get a rectangle. The resulting shape of the square and the rectangle is the “golden rectangle”.</a:t>
            </a:r>
          </a:p>
          <a:p>
            <a:r>
              <a:rPr lang="en-US" dirty="0"/>
              <a:t>4. If we draw diagonally in large and small rectangle, then in the point of intersection we get a “focal point”. It is a good idea to place the most important interface objects near this point to attract the attention of users.</a:t>
            </a:r>
          </a:p>
          <a:p>
            <a:r>
              <a:rPr lang="en-US" dirty="0"/>
              <a:t>5. The unique property of this shape is that during its division, we obtain a smaller rectangle that consists of a square and a rectangle, a reverse “large.”</a:t>
            </a:r>
          </a:p>
          <a:p>
            <a:r>
              <a:rPr lang="en-US" dirty="0"/>
              <a:t>6. And the most beautiful thing is: if in each of the squares of the arc with the radius equal to the side of the square, we get the “golden spiral.”</a:t>
            </a:r>
          </a:p>
          <a:p>
            <a:r>
              <a:rPr lang="en-US" dirty="0"/>
              <a:t>The rectangle may be rotated and adjusted to the desired size of the canvas and the interface.</a:t>
            </a:r>
          </a:p>
        </p:txBody>
      </p:sp>
      <p:sp>
        <p:nvSpPr>
          <p:cNvPr id="4" name="Slide Number Placeholder 3"/>
          <p:cNvSpPr>
            <a:spLocks noGrp="1"/>
          </p:cNvSpPr>
          <p:nvPr>
            <p:ph type="sldNum" sz="quarter" idx="10"/>
          </p:nvPr>
        </p:nvSpPr>
        <p:spPr/>
        <p:txBody>
          <a:bodyPr/>
          <a:lstStyle/>
          <a:p>
            <a:pPr lvl="0"/>
            <a:fld id="{D59E05AA-EB87-4A2E-B616-0A646005FA1C}" type="slidenum">
              <a:rPr lang="en-US" smtClean="0"/>
              <a:t>52</a:t>
            </a:fld>
            <a:endParaRPr lang="en-US"/>
          </a:p>
        </p:txBody>
      </p:sp>
    </p:spTree>
    <p:extLst>
      <p:ext uri="{BB962C8B-B14F-4D97-AF65-F5344CB8AC3E}">
        <p14:creationId xmlns:p14="http://schemas.microsoft.com/office/powerpoint/2010/main" val="35354912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err="1"/>
              <a:t>Hình</a:t>
            </a:r>
            <a:r>
              <a:rPr lang="vi-VN" b="1" dirty="0"/>
              <a:t> </a:t>
            </a:r>
            <a:r>
              <a:rPr lang="vi-VN" b="1" dirty="0" err="1"/>
              <a:t>học</a:t>
            </a:r>
            <a:r>
              <a:rPr lang="vi-VN" b="1" dirty="0"/>
              <a:t>: Quy mô, </a:t>
            </a:r>
            <a:r>
              <a:rPr lang="vi-VN" b="1" dirty="0" err="1"/>
              <a:t>Ngược</a:t>
            </a:r>
            <a:r>
              <a:rPr lang="vi-VN" b="1" dirty="0"/>
              <a:t> </a:t>
            </a:r>
            <a:r>
              <a:rPr lang="vi-VN" b="1" dirty="0" err="1"/>
              <a:t>lại</a:t>
            </a:r>
            <a:r>
              <a:rPr lang="vi-VN" b="1" dirty="0"/>
              <a:t> &amp; </a:t>
            </a:r>
            <a:r>
              <a:rPr lang="vi-VN" b="1" dirty="0" err="1"/>
              <a:t>Tỷ</a:t>
            </a:r>
            <a:r>
              <a:rPr lang="vi-VN" b="1" dirty="0"/>
              <a:t> </a:t>
            </a:r>
            <a:r>
              <a:rPr lang="vi-VN" b="1" dirty="0" err="1"/>
              <a:t>lệ</a:t>
            </a:r>
            <a:endParaRPr lang="vi-VN" b="1" dirty="0"/>
          </a:p>
          <a:p>
            <a:r>
              <a:rPr lang="vi-VN" dirty="0"/>
              <a:t>Quy mô </a:t>
            </a:r>
            <a:r>
              <a:rPr lang="vi-VN" dirty="0" err="1"/>
              <a:t>là</a:t>
            </a:r>
            <a:r>
              <a:rPr lang="vi-VN" dirty="0"/>
              <a:t> </a:t>
            </a:r>
            <a:r>
              <a:rPr lang="vi-VN" dirty="0" err="1"/>
              <a:t>kích</a:t>
            </a:r>
            <a:r>
              <a:rPr lang="vi-VN" dirty="0"/>
              <a:t> </a:t>
            </a:r>
            <a:r>
              <a:rPr lang="vi-VN" dirty="0" err="1"/>
              <a:t>thước</a:t>
            </a:r>
            <a:r>
              <a:rPr lang="vi-VN" dirty="0"/>
              <a:t> tương </a:t>
            </a:r>
            <a:r>
              <a:rPr lang="vi-VN" dirty="0" err="1"/>
              <a:t>đối</a:t>
            </a:r>
            <a:r>
              <a:rPr lang="vi-VN" dirty="0"/>
              <a:t> </a:t>
            </a:r>
            <a:r>
              <a:rPr lang="vi-VN" dirty="0" err="1"/>
              <a:t>của</a:t>
            </a:r>
            <a:r>
              <a:rPr lang="vi-VN" dirty="0"/>
              <a:t> </a:t>
            </a:r>
            <a:r>
              <a:rPr lang="vi-VN" dirty="0" err="1"/>
              <a:t>phần</a:t>
            </a:r>
            <a:r>
              <a:rPr lang="vi-VN" dirty="0"/>
              <a:t> </a:t>
            </a:r>
            <a:r>
              <a:rPr lang="vi-VN" dirty="0" err="1"/>
              <a:t>tử</a:t>
            </a:r>
            <a:r>
              <a:rPr lang="vi-VN" dirty="0"/>
              <a:t> (</a:t>
            </a:r>
            <a:r>
              <a:rPr lang="vi-VN" dirty="0" err="1"/>
              <a:t>diện</a:t>
            </a:r>
            <a:r>
              <a:rPr lang="vi-VN" dirty="0"/>
              <a:t> </a:t>
            </a:r>
            <a:r>
              <a:rPr lang="vi-VN" dirty="0" err="1"/>
              <a:t>tích</a:t>
            </a:r>
            <a:r>
              <a:rPr lang="vi-VN" dirty="0"/>
              <a:t>)</a:t>
            </a:r>
          </a:p>
          <a:p>
            <a:r>
              <a:rPr lang="vi-VN" dirty="0"/>
              <a:t>Tương </a:t>
            </a:r>
            <a:r>
              <a:rPr lang="vi-VN" dirty="0" err="1"/>
              <a:t>phản</a:t>
            </a:r>
            <a:r>
              <a:rPr lang="vi-VN" dirty="0"/>
              <a:t> </a:t>
            </a:r>
            <a:r>
              <a:rPr lang="vi-VN" dirty="0" err="1"/>
              <a:t>là</a:t>
            </a:r>
            <a:r>
              <a:rPr lang="vi-VN" dirty="0"/>
              <a:t> </a:t>
            </a:r>
            <a:r>
              <a:rPr lang="vi-VN" dirty="0" err="1"/>
              <a:t>một</a:t>
            </a:r>
            <a:r>
              <a:rPr lang="vi-VN" dirty="0"/>
              <a:t> </a:t>
            </a:r>
            <a:r>
              <a:rPr lang="vi-VN" dirty="0" err="1"/>
              <a:t>chiều</a:t>
            </a:r>
            <a:r>
              <a:rPr lang="vi-VN" dirty="0"/>
              <a:t> </a:t>
            </a:r>
            <a:r>
              <a:rPr lang="vi-VN" dirty="0" err="1"/>
              <a:t>kích</a:t>
            </a:r>
            <a:r>
              <a:rPr lang="vi-VN" dirty="0"/>
              <a:t> </a:t>
            </a:r>
            <a:r>
              <a:rPr lang="vi-VN" dirty="0" err="1"/>
              <a:t>đặc</a:t>
            </a:r>
            <a:r>
              <a:rPr lang="vi-VN" dirty="0"/>
              <a:t> </a:t>
            </a:r>
            <a:r>
              <a:rPr lang="vi-VN" dirty="0" err="1"/>
              <a:t>biệt</a:t>
            </a:r>
            <a:r>
              <a:rPr lang="vi-VN" dirty="0"/>
              <a:t> </a:t>
            </a:r>
            <a:r>
              <a:rPr lang="vi-VN" dirty="0" err="1"/>
              <a:t>của</a:t>
            </a:r>
            <a:r>
              <a:rPr lang="vi-VN" dirty="0"/>
              <a:t> </a:t>
            </a:r>
            <a:r>
              <a:rPr lang="vi-VN" dirty="0" err="1"/>
              <a:t>phần</a:t>
            </a:r>
            <a:r>
              <a:rPr lang="vi-VN" dirty="0"/>
              <a:t> </a:t>
            </a:r>
            <a:r>
              <a:rPr lang="vi-VN" dirty="0" err="1"/>
              <a:t>tử</a:t>
            </a:r>
            <a:r>
              <a:rPr lang="vi-VN" dirty="0"/>
              <a:t>.</a:t>
            </a:r>
          </a:p>
          <a:p>
            <a:r>
              <a:rPr lang="vi-VN" dirty="0" err="1"/>
              <a:t>Nó</a:t>
            </a:r>
            <a:r>
              <a:rPr lang="vi-VN" dirty="0"/>
              <a:t> </a:t>
            </a:r>
            <a:r>
              <a:rPr lang="vi-VN" dirty="0" err="1"/>
              <a:t>khác</a:t>
            </a:r>
            <a:r>
              <a:rPr lang="vi-VN" dirty="0"/>
              <a:t> </a:t>
            </a:r>
            <a:r>
              <a:rPr lang="vi-VN" dirty="0" err="1"/>
              <a:t>biệt</a:t>
            </a:r>
            <a:r>
              <a:rPr lang="vi-VN" dirty="0"/>
              <a:t> như </a:t>
            </a:r>
            <a:r>
              <a:rPr lang="vi-VN" dirty="0" err="1"/>
              <a:t>thế</a:t>
            </a:r>
            <a:r>
              <a:rPr lang="vi-VN" dirty="0"/>
              <a:t> </a:t>
            </a:r>
            <a:r>
              <a:rPr lang="vi-VN" dirty="0" err="1"/>
              <a:t>nào</a:t>
            </a:r>
            <a:r>
              <a:rPr lang="vi-VN" dirty="0"/>
              <a:t> so </a:t>
            </a:r>
            <a:r>
              <a:rPr lang="vi-VN" dirty="0" err="1"/>
              <a:t>với</a:t>
            </a:r>
            <a:r>
              <a:rPr lang="vi-VN" dirty="0"/>
              <a:t> </a:t>
            </a:r>
            <a:r>
              <a:rPr lang="vi-VN" dirty="0" err="1"/>
              <a:t>những</a:t>
            </a:r>
            <a:r>
              <a:rPr lang="vi-VN" dirty="0"/>
              <a:t> </a:t>
            </a:r>
            <a:r>
              <a:rPr lang="vi-VN" dirty="0" err="1"/>
              <a:t>người</a:t>
            </a:r>
            <a:r>
              <a:rPr lang="vi-VN" dirty="0"/>
              <a:t> </a:t>
            </a:r>
            <a:r>
              <a:rPr lang="vi-VN" dirty="0" err="1"/>
              <a:t>khác</a:t>
            </a:r>
            <a:r>
              <a:rPr lang="vi-VN" dirty="0"/>
              <a:t>?</a:t>
            </a:r>
          </a:p>
          <a:p>
            <a:pPr marL="342900" indent="-342900">
              <a:buFont typeface="Arial" panose="020B0604020202020204" pitchFamily="34" charset="0"/>
              <a:buChar char="•"/>
            </a:pPr>
            <a:r>
              <a:rPr lang="vi-VN" dirty="0" err="1"/>
              <a:t>kích</a:t>
            </a:r>
            <a:r>
              <a:rPr lang="vi-VN" dirty="0"/>
              <a:t> </a:t>
            </a:r>
            <a:r>
              <a:rPr lang="vi-VN" dirty="0" err="1"/>
              <a:t>thước</a:t>
            </a:r>
            <a:r>
              <a:rPr lang="vi-VN" dirty="0"/>
              <a:t>, </a:t>
            </a:r>
            <a:r>
              <a:rPr lang="vi-VN" dirty="0" err="1"/>
              <a:t>giá</a:t>
            </a:r>
            <a:r>
              <a:rPr lang="vi-VN" dirty="0"/>
              <a:t> </a:t>
            </a:r>
            <a:r>
              <a:rPr lang="vi-VN" dirty="0" err="1"/>
              <a:t>trị</a:t>
            </a:r>
            <a:r>
              <a:rPr lang="vi-VN" dirty="0"/>
              <a:t> (</a:t>
            </a:r>
            <a:r>
              <a:rPr lang="vi-VN" dirty="0" err="1"/>
              <a:t>màu</a:t>
            </a:r>
            <a:r>
              <a:rPr lang="vi-VN" dirty="0"/>
              <a:t> </a:t>
            </a:r>
            <a:r>
              <a:rPr lang="vi-VN" dirty="0" err="1"/>
              <a:t>xám</a:t>
            </a:r>
            <a:r>
              <a:rPr lang="vi-VN" dirty="0"/>
              <a:t>), </a:t>
            </a:r>
            <a:r>
              <a:rPr lang="vi-VN" dirty="0" err="1"/>
              <a:t>màu</a:t>
            </a:r>
            <a:r>
              <a:rPr lang="vi-VN" dirty="0"/>
              <a:t> (</a:t>
            </a:r>
            <a:r>
              <a:rPr lang="vi-VN" dirty="0" err="1"/>
              <a:t>màu</a:t>
            </a:r>
            <a:r>
              <a:rPr lang="vi-VN" dirty="0"/>
              <a:t>),</a:t>
            </a:r>
          </a:p>
          <a:p>
            <a:pPr marL="342900" indent="-342900">
              <a:buFont typeface="Arial" panose="020B0604020202020204" pitchFamily="34" charset="0"/>
              <a:buChar char="•"/>
            </a:pPr>
            <a:r>
              <a:rPr lang="vi-VN" dirty="0" err="1"/>
              <a:t>vị</a:t>
            </a:r>
            <a:r>
              <a:rPr lang="vi-VN" dirty="0"/>
              <a:t> </a:t>
            </a:r>
            <a:r>
              <a:rPr lang="vi-VN" dirty="0" err="1"/>
              <a:t>trí</a:t>
            </a:r>
            <a:r>
              <a:rPr lang="vi-VN" dirty="0"/>
              <a:t>, </a:t>
            </a:r>
            <a:r>
              <a:rPr lang="vi-VN" dirty="0" err="1"/>
              <a:t>định</a:t>
            </a:r>
            <a:r>
              <a:rPr lang="vi-VN" dirty="0"/>
              <a:t> </a:t>
            </a:r>
            <a:r>
              <a:rPr lang="vi-VN" dirty="0" err="1"/>
              <a:t>hướng</a:t>
            </a:r>
            <a:r>
              <a:rPr lang="vi-VN" dirty="0"/>
              <a:t>, </a:t>
            </a:r>
            <a:r>
              <a:rPr lang="vi-VN" dirty="0" err="1"/>
              <a:t>kết</a:t>
            </a:r>
            <a:r>
              <a:rPr lang="vi-VN" dirty="0"/>
              <a:t> </a:t>
            </a:r>
            <a:r>
              <a:rPr lang="vi-VN" dirty="0" err="1"/>
              <a:t>cấu</a:t>
            </a:r>
            <a:r>
              <a:rPr lang="vi-VN" dirty="0"/>
              <a:t>, </a:t>
            </a:r>
            <a:r>
              <a:rPr lang="vi-VN" dirty="0" err="1"/>
              <a:t>hình</a:t>
            </a:r>
            <a:r>
              <a:rPr lang="vi-VN" dirty="0"/>
              <a:t> </a:t>
            </a:r>
            <a:r>
              <a:rPr lang="vi-VN" dirty="0" err="1"/>
              <a:t>dạng</a:t>
            </a:r>
            <a:endParaRPr lang="vi-VN" dirty="0"/>
          </a:p>
          <a:p>
            <a:r>
              <a:rPr lang="vi-VN" dirty="0" err="1"/>
              <a:t>Tỷ</a:t>
            </a:r>
            <a:r>
              <a:rPr lang="vi-VN" dirty="0"/>
              <a:t> </a:t>
            </a:r>
            <a:r>
              <a:rPr lang="vi-VN" dirty="0" err="1"/>
              <a:t>lệ</a:t>
            </a:r>
            <a:r>
              <a:rPr lang="vi-VN" dirty="0"/>
              <a:t> </a:t>
            </a:r>
            <a:r>
              <a:rPr lang="vi-VN" dirty="0" err="1"/>
              <a:t>là</a:t>
            </a:r>
            <a:r>
              <a:rPr lang="vi-VN" dirty="0"/>
              <a:t> </a:t>
            </a:r>
            <a:r>
              <a:rPr lang="vi-VN" dirty="0" err="1"/>
              <a:t>tỷ</a:t>
            </a:r>
            <a:r>
              <a:rPr lang="vi-VN" dirty="0"/>
              <a:t> </a:t>
            </a:r>
            <a:r>
              <a:rPr lang="vi-VN" dirty="0" err="1"/>
              <a:t>lệ</a:t>
            </a:r>
            <a:r>
              <a:rPr lang="vi-VN" dirty="0"/>
              <a:t> </a:t>
            </a:r>
            <a:r>
              <a:rPr lang="vi-VN" dirty="0" err="1"/>
              <a:t>kích</a:t>
            </a:r>
            <a:r>
              <a:rPr lang="vi-VN" dirty="0"/>
              <a:t> </a:t>
            </a:r>
            <a:r>
              <a:rPr lang="vi-VN" dirty="0" err="1"/>
              <a:t>cỡ</a:t>
            </a:r>
            <a:endParaRPr lang="vi-VN" dirty="0"/>
          </a:p>
          <a:p>
            <a:pPr marL="342900" indent="-342900">
              <a:buFont typeface="Arial" panose="020B0604020202020204" pitchFamily="34" charset="0"/>
              <a:buChar char="•"/>
            </a:pPr>
            <a:r>
              <a:rPr lang="vi-VN" dirty="0" err="1"/>
              <a:t>Máy</a:t>
            </a:r>
            <a:r>
              <a:rPr lang="vi-VN" dirty="0"/>
              <a:t> </a:t>
            </a:r>
            <a:r>
              <a:rPr lang="vi-VN" dirty="0" err="1"/>
              <a:t>tính</a:t>
            </a:r>
            <a:r>
              <a:rPr lang="vi-VN" dirty="0"/>
              <a:t> </a:t>
            </a:r>
            <a:r>
              <a:rPr lang="vi-VN" dirty="0" err="1"/>
              <a:t>hiển</a:t>
            </a:r>
            <a:r>
              <a:rPr lang="vi-VN" dirty="0"/>
              <a:t> </a:t>
            </a:r>
            <a:r>
              <a:rPr lang="vi-VN" dirty="0" err="1"/>
              <a:t>thị</a:t>
            </a:r>
            <a:r>
              <a:rPr lang="vi-VN" dirty="0"/>
              <a:t> 1,33 </a:t>
            </a:r>
            <a:r>
              <a:rPr lang="vi-VN" dirty="0" err="1"/>
              <a:t>đến</a:t>
            </a:r>
            <a:r>
              <a:rPr lang="vi-VN" dirty="0"/>
              <a:t> 1</a:t>
            </a:r>
          </a:p>
          <a:p>
            <a:pPr marL="342900" indent="-342900">
              <a:buFont typeface="Arial" panose="020B0604020202020204" pitchFamily="34" charset="0"/>
              <a:buChar char="•"/>
            </a:pPr>
            <a:r>
              <a:rPr lang="vi-VN" dirty="0" err="1"/>
              <a:t>Hình</a:t>
            </a:r>
            <a:r>
              <a:rPr lang="vi-VN" dirty="0"/>
              <a:t> </a:t>
            </a:r>
            <a:r>
              <a:rPr lang="vi-VN" dirty="0" err="1"/>
              <a:t>chữ</a:t>
            </a:r>
            <a:r>
              <a:rPr lang="vi-VN" dirty="0"/>
              <a:t> </a:t>
            </a:r>
            <a:r>
              <a:rPr lang="vi-VN" dirty="0" err="1"/>
              <a:t>nhật</a:t>
            </a:r>
            <a:r>
              <a:rPr lang="vi-VN" dirty="0"/>
              <a:t> </a:t>
            </a:r>
            <a:r>
              <a:rPr lang="vi-VN" dirty="0" err="1"/>
              <a:t>vàng</a:t>
            </a:r>
            <a:r>
              <a:rPr lang="vi-VN" dirty="0"/>
              <a:t> (</a:t>
            </a:r>
            <a:r>
              <a:rPr lang="vi-VN" dirty="0" err="1"/>
              <a:t>cổ</a:t>
            </a:r>
            <a:r>
              <a:rPr lang="vi-VN" dirty="0"/>
              <a:t> </a:t>
            </a:r>
            <a:r>
              <a:rPr lang="vi-VN" dirty="0" err="1"/>
              <a:t>điển</a:t>
            </a:r>
            <a:r>
              <a:rPr lang="vi-VN" dirty="0"/>
              <a:t>) 1.618 </a:t>
            </a:r>
            <a:r>
              <a:rPr lang="vi-VN" dirty="0" err="1"/>
              <a:t>thành</a:t>
            </a:r>
            <a:r>
              <a:rPr lang="vi-VN" dirty="0"/>
              <a:t> 1)</a:t>
            </a:r>
          </a:p>
          <a:p>
            <a:r>
              <a:rPr lang="vi-VN" dirty="0"/>
              <a:t>Quy mô </a:t>
            </a:r>
            <a:r>
              <a:rPr lang="vi-VN" dirty="0" err="1"/>
              <a:t>và</a:t>
            </a:r>
            <a:r>
              <a:rPr lang="vi-VN" dirty="0"/>
              <a:t> </a:t>
            </a:r>
            <a:r>
              <a:rPr lang="vi-VN" dirty="0" err="1"/>
              <a:t>độ</a:t>
            </a:r>
            <a:r>
              <a:rPr lang="vi-VN" dirty="0"/>
              <a:t> tương </a:t>
            </a:r>
            <a:r>
              <a:rPr lang="vi-VN" dirty="0" err="1"/>
              <a:t>phản</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a:t>
            </a:r>
            <a:r>
              <a:rPr lang="vi-VN" dirty="0" err="1"/>
              <a:t>nhấn</a:t>
            </a:r>
            <a:r>
              <a:rPr lang="vi-VN" dirty="0"/>
              <a:t> </a:t>
            </a:r>
            <a:r>
              <a:rPr lang="vi-VN" dirty="0" err="1"/>
              <a:t>mạnh</a:t>
            </a:r>
            <a:r>
              <a:rPr lang="vi-VN" dirty="0"/>
              <a:t> </a:t>
            </a:r>
            <a:r>
              <a:rPr lang="vi-VN" dirty="0" err="1"/>
              <a:t>các</a:t>
            </a:r>
            <a:r>
              <a:rPr lang="vi-VN" dirty="0"/>
              <a:t> </a:t>
            </a:r>
            <a:r>
              <a:rPr lang="vi-VN" dirty="0" err="1"/>
              <a:t>yếu</a:t>
            </a:r>
            <a:r>
              <a:rPr lang="vi-VN" dirty="0"/>
              <a:t> </a:t>
            </a:r>
            <a:r>
              <a:rPr lang="vi-VN" dirty="0" err="1"/>
              <a:t>tố</a:t>
            </a:r>
            <a:r>
              <a:rPr lang="vi-VN" dirty="0"/>
              <a:t>.</a:t>
            </a:r>
          </a:p>
          <a:p>
            <a:r>
              <a:rPr lang="vi-VN" dirty="0" err="1"/>
              <a:t>Hoạt</a:t>
            </a:r>
            <a:r>
              <a:rPr lang="vi-VN" dirty="0"/>
              <a:t> </a:t>
            </a:r>
            <a:r>
              <a:rPr lang="vi-VN" dirty="0" err="1"/>
              <a:t>động</a:t>
            </a:r>
            <a:r>
              <a:rPr lang="vi-VN" dirty="0"/>
              <a:t> </a:t>
            </a:r>
            <a:r>
              <a:rPr lang="vi-VN" dirty="0" err="1"/>
              <a:t>là</a:t>
            </a:r>
            <a:r>
              <a:rPr lang="vi-VN" dirty="0"/>
              <a:t> </a:t>
            </a:r>
            <a:r>
              <a:rPr lang="vi-VN" dirty="0" err="1"/>
              <a:t>cách</a:t>
            </a:r>
            <a:r>
              <a:rPr lang="vi-VN" dirty="0"/>
              <a:t> </a:t>
            </a:r>
            <a:r>
              <a:rPr lang="vi-VN" dirty="0" err="1"/>
              <a:t>thiết</a:t>
            </a:r>
            <a:r>
              <a:rPr lang="vi-VN" dirty="0"/>
              <a:t> </a:t>
            </a:r>
            <a:r>
              <a:rPr lang="vi-VN" dirty="0" err="1"/>
              <a:t>kế</a:t>
            </a:r>
            <a:r>
              <a:rPr lang="vi-VN" dirty="0"/>
              <a:t> </a:t>
            </a:r>
            <a:r>
              <a:rPr lang="vi-VN" dirty="0" err="1"/>
              <a:t>sử</a:t>
            </a:r>
            <a:r>
              <a:rPr lang="vi-VN" dirty="0"/>
              <a:t> </a:t>
            </a:r>
            <a:r>
              <a:rPr lang="vi-VN" dirty="0" err="1"/>
              <a:t>dụng</a:t>
            </a:r>
            <a:r>
              <a:rPr lang="vi-VN" dirty="0"/>
              <a:t> </a:t>
            </a:r>
            <a:r>
              <a:rPr lang="vi-VN" dirty="0" err="1"/>
              <a:t>hình</a:t>
            </a:r>
            <a:r>
              <a:rPr lang="vi-VN" dirty="0"/>
              <a:t> </a:t>
            </a:r>
            <a:r>
              <a:rPr lang="vi-VN" dirty="0" err="1"/>
              <a:t>học</a:t>
            </a:r>
            <a:r>
              <a:rPr lang="vi-VN" dirty="0"/>
              <a:t> </a:t>
            </a:r>
            <a:r>
              <a:rPr lang="vi-VN" dirty="0" err="1"/>
              <a:t>để</a:t>
            </a:r>
            <a:r>
              <a:rPr lang="vi-VN" dirty="0"/>
              <a:t> </a:t>
            </a:r>
            <a:r>
              <a:rPr lang="vi-VN" dirty="0" err="1"/>
              <a:t>dẫn</a:t>
            </a:r>
            <a:r>
              <a:rPr lang="vi-VN" dirty="0"/>
              <a:t> </a:t>
            </a:r>
            <a:r>
              <a:rPr lang="vi-VN" dirty="0" err="1"/>
              <a:t>dắt</a:t>
            </a:r>
            <a:r>
              <a:rPr lang="vi-VN" dirty="0"/>
              <a:t> </a:t>
            </a:r>
            <a:r>
              <a:rPr lang="vi-VN" dirty="0" err="1"/>
              <a:t>tìm</a:t>
            </a:r>
            <a:r>
              <a:rPr lang="vi-VN" dirty="0"/>
              <a:t> </a:t>
            </a:r>
            <a:r>
              <a:rPr lang="vi-VN" dirty="0" err="1"/>
              <a:t>kiếm</a:t>
            </a:r>
            <a:r>
              <a:rPr lang="vi-VN" dirty="0"/>
              <a:t> </a:t>
            </a:r>
            <a:r>
              <a:rPr lang="vi-VN" dirty="0" err="1"/>
              <a:t>trực</a:t>
            </a:r>
            <a:r>
              <a:rPr lang="vi-VN" dirty="0"/>
              <a:t> quan (xem).</a:t>
            </a:r>
          </a:p>
          <a:p>
            <a:r>
              <a:rPr lang="vi-VN" dirty="0"/>
              <a:t>Con </a:t>
            </a:r>
            <a:r>
              <a:rPr lang="vi-VN" dirty="0" err="1"/>
              <a:t>người</a:t>
            </a:r>
            <a:r>
              <a:rPr lang="vi-VN" dirty="0"/>
              <a:t> </a:t>
            </a:r>
            <a:r>
              <a:rPr lang="vi-VN" dirty="0" err="1"/>
              <a:t>tìm</a:t>
            </a:r>
            <a:r>
              <a:rPr lang="vi-VN" dirty="0"/>
              <a:t> </a:t>
            </a:r>
            <a:r>
              <a:rPr lang="vi-VN" dirty="0" err="1"/>
              <a:t>kiếm</a:t>
            </a:r>
            <a:r>
              <a:rPr lang="vi-VN" dirty="0"/>
              <a:t> </a:t>
            </a:r>
            <a:r>
              <a:rPr lang="vi-VN" dirty="0" err="1"/>
              <a:t>mẫu</a:t>
            </a:r>
            <a:r>
              <a:rPr lang="vi-VN" dirty="0"/>
              <a:t>, \ </a:t>
            </a:r>
            <a:r>
              <a:rPr lang="vi-VN" dirty="0" err="1"/>
              <a:t>thiết</a:t>
            </a:r>
            <a:r>
              <a:rPr lang="vi-VN" dirty="0"/>
              <a:t> </a:t>
            </a:r>
            <a:r>
              <a:rPr lang="vi-VN" dirty="0" err="1"/>
              <a:t>kế</a:t>
            </a:r>
            <a:r>
              <a:rPr lang="vi-VN" dirty="0"/>
              <a:t> nên cung </a:t>
            </a:r>
            <a:r>
              <a:rPr lang="vi-VN" dirty="0" err="1"/>
              <a:t>cấp</a:t>
            </a:r>
            <a:r>
              <a:rPr lang="vi-VN" dirty="0"/>
              <a:t> </a:t>
            </a:r>
            <a:r>
              <a:rPr lang="vi-VN" dirty="0" err="1"/>
              <a:t>các</a:t>
            </a:r>
            <a:r>
              <a:rPr lang="vi-VN" dirty="0"/>
              <a:t> </a:t>
            </a:r>
            <a:r>
              <a:rPr lang="vi-VN" dirty="0" err="1"/>
              <a:t>tín</a:t>
            </a:r>
            <a:r>
              <a:rPr lang="vi-VN" dirty="0"/>
              <a:t> </a:t>
            </a:r>
            <a:r>
              <a:rPr lang="vi-VN" dirty="0" err="1"/>
              <a:t>hiệu</a:t>
            </a:r>
            <a:r>
              <a:rPr lang="vi-VN" dirty="0"/>
              <a:t> cho </a:t>
            </a:r>
            <a:r>
              <a:rPr lang="vi-VN" dirty="0" err="1"/>
              <a:t>nhóm</a:t>
            </a:r>
            <a:r>
              <a:rPr lang="vi-VN" dirty="0"/>
              <a:t> chung, phân </a:t>
            </a:r>
            <a:r>
              <a:rPr lang="vi-VN" dirty="0" err="1"/>
              <a:t>biệt</a:t>
            </a:r>
            <a:r>
              <a:rPr lang="vi-VN" dirty="0"/>
              <a:t> </a:t>
            </a:r>
            <a:r>
              <a:rPr lang="vi-VN" dirty="0" err="1"/>
              <a:t>các</a:t>
            </a:r>
            <a:r>
              <a:rPr lang="vi-VN" dirty="0"/>
              <a:t> </a:t>
            </a:r>
            <a:r>
              <a:rPr lang="vi-VN" dirty="0" err="1"/>
              <a:t>yếu</a:t>
            </a:r>
            <a:r>
              <a:rPr lang="vi-VN" dirty="0"/>
              <a:t> </a:t>
            </a:r>
            <a:r>
              <a:rPr lang="vi-VN" dirty="0" err="1"/>
              <a:t>tố</a:t>
            </a:r>
            <a:r>
              <a:rPr lang="vi-VN" dirty="0"/>
              <a:t> </a:t>
            </a:r>
            <a:r>
              <a:rPr lang="vi-VN" dirty="0" err="1"/>
              <a:t>độc</a:t>
            </a:r>
            <a:r>
              <a:rPr lang="vi-VN" dirty="0"/>
              <a:t> </a:t>
            </a:r>
            <a:r>
              <a:rPr lang="vi-VN" dirty="0" err="1"/>
              <a:t>đáo</a:t>
            </a:r>
            <a:r>
              <a:rPr lang="vi-VN" dirty="0"/>
              <a:t>, </a:t>
            </a:r>
            <a:r>
              <a:rPr lang="vi-VN" dirty="0" err="1"/>
              <a:t>và</a:t>
            </a:r>
            <a:r>
              <a:rPr lang="vi-VN" dirty="0"/>
              <a:t> cung </a:t>
            </a:r>
            <a:r>
              <a:rPr lang="vi-VN" dirty="0" err="1"/>
              <a:t>cấp</a:t>
            </a:r>
            <a:r>
              <a:rPr lang="vi-VN" dirty="0"/>
              <a:t> thông tin so </a:t>
            </a:r>
            <a:r>
              <a:rPr lang="vi-VN" dirty="0" err="1"/>
              <a:t>sánh</a:t>
            </a:r>
            <a:r>
              <a:rPr lang="vi-VN" dirty="0"/>
              <a:t> (</a:t>
            </a:r>
            <a:r>
              <a:rPr lang="vi-VN" dirty="0" err="1"/>
              <a:t>đánh</a:t>
            </a:r>
            <a:r>
              <a:rPr lang="vi-VN" dirty="0"/>
              <a:t> </a:t>
            </a:r>
            <a:r>
              <a:rPr lang="vi-VN" dirty="0" err="1"/>
              <a:t>giá</a:t>
            </a:r>
            <a:r>
              <a:rPr lang="vi-VN" dirty="0"/>
              <a: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53</a:t>
            </a:fld>
            <a:endParaRPr lang="en-US"/>
          </a:p>
        </p:txBody>
      </p:sp>
    </p:spTree>
    <p:extLst>
      <p:ext uri="{BB962C8B-B14F-4D97-AF65-F5344CB8AC3E}">
        <p14:creationId xmlns:p14="http://schemas.microsoft.com/office/powerpoint/2010/main" val="21005473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err="1"/>
              <a:t>Hình</a:t>
            </a:r>
            <a:r>
              <a:rPr lang="vi-VN" b="1" dirty="0"/>
              <a:t> </a:t>
            </a:r>
            <a:r>
              <a:rPr lang="vi-VN" b="1" dirty="0" err="1"/>
              <a:t>học</a:t>
            </a:r>
            <a:r>
              <a:rPr lang="vi-VN" b="1" dirty="0"/>
              <a:t>: Quy mô, </a:t>
            </a:r>
            <a:r>
              <a:rPr lang="vi-VN" b="1" dirty="0" err="1"/>
              <a:t>Ngược</a:t>
            </a:r>
            <a:r>
              <a:rPr lang="vi-VN" b="1" dirty="0"/>
              <a:t> </a:t>
            </a:r>
            <a:r>
              <a:rPr lang="vi-VN" b="1" dirty="0" err="1"/>
              <a:t>lại</a:t>
            </a:r>
            <a:r>
              <a:rPr lang="vi-VN" b="1" dirty="0"/>
              <a:t> &amp; </a:t>
            </a:r>
            <a:r>
              <a:rPr lang="vi-VN" b="1" dirty="0" err="1"/>
              <a:t>Tỷ</a:t>
            </a:r>
            <a:r>
              <a:rPr lang="vi-VN" b="1" dirty="0"/>
              <a:t> </a:t>
            </a:r>
            <a:r>
              <a:rPr lang="vi-VN" b="1" dirty="0" err="1"/>
              <a:t>lệ</a:t>
            </a:r>
            <a:endParaRPr lang="vi-VN" b="1" dirty="0"/>
          </a:p>
          <a:p>
            <a:r>
              <a:rPr lang="vi-VN" dirty="0"/>
              <a:t>Quy mô </a:t>
            </a:r>
            <a:r>
              <a:rPr lang="vi-VN" dirty="0" err="1"/>
              <a:t>là</a:t>
            </a:r>
            <a:r>
              <a:rPr lang="vi-VN" dirty="0"/>
              <a:t> </a:t>
            </a:r>
            <a:r>
              <a:rPr lang="vi-VN" dirty="0" err="1"/>
              <a:t>kích</a:t>
            </a:r>
            <a:r>
              <a:rPr lang="vi-VN" dirty="0"/>
              <a:t> </a:t>
            </a:r>
            <a:r>
              <a:rPr lang="vi-VN" dirty="0" err="1"/>
              <a:t>thước</a:t>
            </a:r>
            <a:r>
              <a:rPr lang="vi-VN" dirty="0"/>
              <a:t> tương </a:t>
            </a:r>
            <a:r>
              <a:rPr lang="vi-VN" dirty="0" err="1"/>
              <a:t>đối</a:t>
            </a:r>
            <a:r>
              <a:rPr lang="vi-VN" dirty="0"/>
              <a:t> </a:t>
            </a:r>
            <a:r>
              <a:rPr lang="vi-VN" dirty="0" err="1"/>
              <a:t>của</a:t>
            </a:r>
            <a:r>
              <a:rPr lang="vi-VN" dirty="0"/>
              <a:t> </a:t>
            </a:r>
            <a:r>
              <a:rPr lang="vi-VN" dirty="0" err="1"/>
              <a:t>phần</a:t>
            </a:r>
            <a:r>
              <a:rPr lang="vi-VN" dirty="0"/>
              <a:t> </a:t>
            </a:r>
            <a:r>
              <a:rPr lang="vi-VN" dirty="0" err="1"/>
              <a:t>tử</a:t>
            </a:r>
            <a:r>
              <a:rPr lang="vi-VN" dirty="0"/>
              <a:t> (</a:t>
            </a:r>
            <a:r>
              <a:rPr lang="vi-VN" dirty="0" err="1"/>
              <a:t>diện</a:t>
            </a:r>
            <a:r>
              <a:rPr lang="vi-VN" dirty="0"/>
              <a:t> </a:t>
            </a:r>
            <a:r>
              <a:rPr lang="vi-VN" dirty="0" err="1"/>
              <a:t>tích</a:t>
            </a:r>
            <a:r>
              <a:rPr lang="vi-VN" dirty="0"/>
              <a:t>)</a:t>
            </a:r>
          </a:p>
          <a:p>
            <a:r>
              <a:rPr lang="vi-VN" dirty="0"/>
              <a:t>Tương </a:t>
            </a:r>
            <a:r>
              <a:rPr lang="vi-VN" dirty="0" err="1"/>
              <a:t>phản</a:t>
            </a:r>
            <a:r>
              <a:rPr lang="vi-VN" dirty="0"/>
              <a:t> </a:t>
            </a:r>
            <a:r>
              <a:rPr lang="vi-VN" dirty="0" err="1"/>
              <a:t>là</a:t>
            </a:r>
            <a:r>
              <a:rPr lang="vi-VN" dirty="0"/>
              <a:t> </a:t>
            </a:r>
            <a:r>
              <a:rPr lang="vi-VN" dirty="0" err="1"/>
              <a:t>một</a:t>
            </a:r>
            <a:r>
              <a:rPr lang="vi-VN" dirty="0"/>
              <a:t> </a:t>
            </a:r>
            <a:r>
              <a:rPr lang="vi-VN" dirty="0" err="1"/>
              <a:t>chiều</a:t>
            </a:r>
            <a:r>
              <a:rPr lang="vi-VN" dirty="0"/>
              <a:t> </a:t>
            </a:r>
            <a:r>
              <a:rPr lang="vi-VN" dirty="0" err="1"/>
              <a:t>kích</a:t>
            </a:r>
            <a:r>
              <a:rPr lang="vi-VN" dirty="0"/>
              <a:t> </a:t>
            </a:r>
            <a:r>
              <a:rPr lang="vi-VN" dirty="0" err="1"/>
              <a:t>đặc</a:t>
            </a:r>
            <a:r>
              <a:rPr lang="vi-VN" dirty="0"/>
              <a:t> </a:t>
            </a:r>
            <a:r>
              <a:rPr lang="vi-VN" dirty="0" err="1"/>
              <a:t>biệt</a:t>
            </a:r>
            <a:r>
              <a:rPr lang="vi-VN" dirty="0"/>
              <a:t> </a:t>
            </a:r>
            <a:r>
              <a:rPr lang="vi-VN" dirty="0" err="1"/>
              <a:t>của</a:t>
            </a:r>
            <a:r>
              <a:rPr lang="vi-VN" dirty="0"/>
              <a:t> </a:t>
            </a:r>
            <a:r>
              <a:rPr lang="vi-VN" dirty="0" err="1"/>
              <a:t>phần</a:t>
            </a:r>
            <a:r>
              <a:rPr lang="vi-VN" dirty="0"/>
              <a:t> </a:t>
            </a:r>
            <a:r>
              <a:rPr lang="vi-VN" dirty="0" err="1"/>
              <a:t>tử</a:t>
            </a:r>
            <a:r>
              <a:rPr lang="vi-VN" dirty="0"/>
              <a:t>.</a:t>
            </a:r>
          </a:p>
          <a:p>
            <a:r>
              <a:rPr lang="vi-VN" dirty="0" err="1"/>
              <a:t>Nó</a:t>
            </a:r>
            <a:r>
              <a:rPr lang="vi-VN" dirty="0"/>
              <a:t> </a:t>
            </a:r>
            <a:r>
              <a:rPr lang="vi-VN" dirty="0" err="1"/>
              <a:t>khác</a:t>
            </a:r>
            <a:r>
              <a:rPr lang="vi-VN" dirty="0"/>
              <a:t> </a:t>
            </a:r>
            <a:r>
              <a:rPr lang="vi-VN" dirty="0" err="1"/>
              <a:t>biệt</a:t>
            </a:r>
            <a:r>
              <a:rPr lang="vi-VN" dirty="0"/>
              <a:t> như </a:t>
            </a:r>
            <a:r>
              <a:rPr lang="vi-VN" dirty="0" err="1"/>
              <a:t>thế</a:t>
            </a:r>
            <a:r>
              <a:rPr lang="vi-VN" dirty="0"/>
              <a:t> </a:t>
            </a:r>
            <a:r>
              <a:rPr lang="vi-VN" dirty="0" err="1"/>
              <a:t>nào</a:t>
            </a:r>
            <a:r>
              <a:rPr lang="vi-VN" dirty="0"/>
              <a:t> so </a:t>
            </a:r>
            <a:r>
              <a:rPr lang="vi-VN" dirty="0" err="1"/>
              <a:t>với</a:t>
            </a:r>
            <a:r>
              <a:rPr lang="vi-VN" dirty="0"/>
              <a:t> </a:t>
            </a:r>
            <a:r>
              <a:rPr lang="vi-VN" dirty="0" err="1"/>
              <a:t>những</a:t>
            </a:r>
            <a:r>
              <a:rPr lang="vi-VN" dirty="0"/>
              <a:t> </a:t>
            </a:r>
            <a:r>
              <a:rPr lang="vi-VN" dirty="0" err="1"/>
              <a:t>người</a:t>
            </a:r>
            <a:r>
              <a:rPr lang="vi-VN" dirty="0"/>
              <a:t> </a:t>
            </a:r>
            <a:r>
              <a:rPr lang="vi-VN" dirty="0" err="1"/>
              <a:t>khác</a:t>
            </a:r>
            <a:r>
              <a:rPr lang="vi-VN" dirty="0"/>
              <a:t>?</a:t>
            </a:r>
          </a:p>
          <a:p>
            <a:pPr marL="342900" indent="-342900">
              <a:buFont typeface="Arial" panose="020B0604020202020204" pitchFamily="34" charset="0"/>
              <a:buChar char="•"/>
            </a:pPr>
            <a:r>
              <a:rPr lang="vi-VN" dirty="0" err="1"/>
              <a:t>kích</a:t>
            </a:r>
            <a:r>
              <a:rPr lang="vi-VN" dirty="0"/>
              <a:t> </a:t>
            </a:r>
            <a:r>
              <a:rPr lang="vi-VN" dirty="0" err="1"/>
              <a:t>thước</a:t>
            </a:r>
            <a:r>
              <a:rPr lang="vi-VN" dirty="0"/>
              <a:t>, </a:t>
            </a:r>
            <a:r>
              <a:rPr lang="vi-VN" dirty="0" err="1"/>
              <a:t>giá</a:t>
            </a:r>
            <a:r>
              <a:rPr lang="vi-VN" dirty="0"/>
              <a:t> </a:t>
            </a:r>
            <a:r>
              <a:rPr lang="vi-VN" dirty="0" err="1"/>
              <a:t>trị</a:t>
            </a:r>
            <a:r>
              <a:rPr lang="vi-VN" dirty="0"/>
              <a:t> (</a:t>
            </a:r>
            <a:r>
              <a:rPr lang="vi-VN" dirty="0" err="1"/>
              <a:t>màu</a:t>
            </a:r>
            <a:r>
              <a:rPr lang="vi-VN" dirty="0"/>
              <a:t> </a:t>
            </a:r>
            <a:r>
              <a:rPr lang="vi-VN" dirty="0" err="1"/>
              <a:t>xám</a:t>
            </a:r>
            <a:r>
              <a:rPr lang="vi-VN" dirty="0"/>
              <a:t>), </a:t>
            </a:r>
            <a:r>
              <a:rPr lang="vi-VN" dirty="0" err="1"/>
              <a:t>màu</a:t>
            </a:r>
            <a:r>
              <a:rPr lang="vi-VN" dirty="0"/>
              <a:t> (</a:t>
            </a:r>
            <a:r>
              <a:rPr lang="vi-VN" dirty="0" err="1"/>
              <a:t>màu</a:t>
            </a:r>
            <a:r>
              <a:rPr lang="vi-VN" dirty="0"/>
              <a:t>),</a:t>
            </a:r>
          </a:p>
          <a:p>
            <a:pPr marL="342900" indent="-342900">
              <a:buFont typeface="Arial" panose="020B0604020202020204" pitchFamily="34" charset="0"/>
              <a:buChar char="•"/>
            </a:pPr>
            <a:r>
              <a:rPr lang="vi-VN" dirty="0" err="1"/>
              <a:t>vị</a:t>
            </a:r>
            <a:r>
              <a:rPr lang="vi-VN" dirty="0"/>
              <a:t> </a:t>
            </a:r>
            <a:r>
              <a:rPr lang="vi-VN" dirty="0" err="1"/>
              <a:t>trí</a:t>
            </a:r>
            <a:r>
              <a:rPr lang="vi-VN" dirty="0"/>
              <a:t>, </a:t>
            </a:r>
            <a:r>
              <a:rPr lang="vi-VN" dirty="0" err="1"/>
              <a:t>định</a:t>
            </a:r>
            <a:r>
              <a:rPr lang="vi-VN" dirty="0"/>
              <a:t> </a:t>
            </a:r>
            <a:r>
              <a:rPr lang="vi-VN" dirty="0" err="1"/>
              <a:t>hướng</a:t>
            </a:r>
            <a:r>
              <a:rPr lang="vi-VN" dirty="0"/>
              <a:t>, </a:t>
            </a:r>
            <a:r>
              <a:rPr lang="vi-VN" dirty="0" err="1"/>
              <a:t>kết</a:t>
            </a:r>
            <a:r>
              <a:rPr lang="vi-VN" dirty="0"/>
              <a:t> </a:t>
            </a:r>
            <a:r>
              <a:rPr lang="vi-VN" dirty="0" err="1"/>
              <a:t>cấu</a:t>
            </a:r>
            <a:r>
              <a:rPr lang="vi-VN" dirty="0"/>
              <a:t>, </a:t>
            </a:r>
            <a:r>
              <a:rPr lang="vi-VN" dirty="0" err="1"/>
              <a:t>hình</a:t>
            </a:r>
            <a:r>
              <a:rPr lang="vi-VN" dirty="0"/>
              <a:t> </a:t>
            </a:r>
            <a:r>
              <a:rPr lang="vi-VN" dirty="0" err="1"/>
              <a:t>dạng</a:t>
            </a:r>
            <a:endParaRPr lang="vi-VN" dirty="0"/>
          </a:p>
          <a:p>
            <a:r>
              <a:rPr lang="vi-VN" dirty="0" err="1"/>
              <a:t>Tỷ</a:t>
            </a:r>
            <a:r>
              <a:rPr lang="vi-VN" dirty="0"/>
              <a:t> </a:t>
            </a:r>
            <a:r>
              <a:rPr lang="vi-VN" dirty="0" err="1"/>
              <a:t>lệ</a:t>
            </a:r>
            <a:r>
              <a:rPr lang="vi-VN" dirty="0"/>
              <a:t> </a:t>
            </a:r>
            <a:r>
              <a:rPr lang="vi-VN" dirty="0" err="1"/>
              <a:t>là</a:t>
            </a:r>
            <a:r>
              <a:rPr lang="vi-VN" dirty="0"/>
              <a:t> </a:t>
            </a:r>
            <a:r>
              <a:rPr lang="vi-VN" dirty="0" err="1"/>
              <a:t>tỷ</a:t>
            </a:r>
            <a:r>
              <a:rPr lang="vi-VN" dirty="0"/>
              <a:t> </a:t>
            </a:r>
            <a:r>
              <a:rPr lang="vi-VN" dirty="0" err="1"/>
              <a:t>lệ</a:t>
            </a:r>
            <a:r>
              <a:rPr lang="vi-VN" dirty="0"/>
              <a:t> </a:t>
            </a:r>
            <a:r>
              <a:rPr lang="vi-VN" dirty="0" err="1"/>
              <a:t>kích</a:t>
            </a:r>
            <a:r>
              <a:rPr lang="vi-VN" dirty="0"/>
              <a:t> </a:t>
            </a:r>
            <a:r>
              <a:rPr lang="vi-VN" dirty="0" err="1"/>
              <a:t>cỡ</a:t>
            </a:r>
            <a:endParaRPr lang="vi-VN" dirty="0"/>
          </a:p>
          <a:p>
            <a:pPr marL="342900" indent="-342900">
              <a:buFont typeface="Arial" panose="020B0604020202020204" pitchFamily="34" charset="0"/>
              <a:buChar char="•"/>
            </a:pPr>
            <a:r>
              <a:rPr lang="vi-VN" dirty="0" err="1"/>
              <a:t>Máy</a:t>
            </a:r>
            <a:r>
              <a:rPr lang="vi-VN" dirty="0"/>
              <a:t> </a:t>
            </a:r>
            <a:r>
              <a:rPr lang="vi-VN" dirty="0" err="1"/>
              <a:t>tính</a:t>
            </a:r>
            <a:r>
              <a:rPr lang="vi-VN" dirty="0"/>
              <a:t> </a:t>
            </a:r>
            <a:r>
              <a:rPr lang="vi-VN" dirty="0" err="1"/>
              <a:t>hiển</a:t>
            </a:r>
            <a:r>
              <a:rPr lang="vi-VN" dirty="0"/>
              <a:t> </a:t>
            </a:r>
            <a:r>
              <a:rPr lang="vi-VN" dirty="0" err="1"/>
              <a:t>thị</a:t>
            </a:r>
            <a:r>
              <a:rPr lang="vi-VN" dirty="0"/>
              <a:t> 1,33 </a:t>
            </a:r>
            <a:r>
              <a:rPr lang="vi-VN" dirty="0" err="1"/>
              <a:t>đến</a:t>
            </a:r>
            <a:r>
              <a:rPr lang="vi-VN" dirty="0"/>
              <a:t> 1</a:t>
            </a:r>
          </a:p>
          <a:p>
            <a:pPr marL="342900" indent="-342900">
              <a:buFont typeface="Arial" panose="020B0604020202020204" pitchFamily="34" charset="0"/>
              <a:buChar char="•"/>
            </a:pPr>
            <a:r>
              <a:rPr lang="vi-VN" dirty="0" err="1"/>
              <a:t>Hình</a:t>
            </a:r>
            <a:r>
              <a:rPr lang="vi-VN" dirty="0"/>
              <a:t> </a:t>
            </a:r>
            <a:r>
              <a:rPr lang="vi-VN" dirty="0" err="1"/>
              <a:t>chữ</a:t>
            </a:r>
            <a:r>
              <a:rPr lang="vi-VN" dirty="0"/>
              <a:t> </a:t>
            </a:r>
            <a:r>
              <a:rPr lang="vi-VN" dirty="0" err="1"/>
              <a:t>nhật</a:t>
            </a:r>
            <a:r>
              <a:rPr lang="vi-VN" dirty="0"/>
              <a:t> </a:t>
            </a:r>
            <a:r>
              <a:rPr lang="vi-VN" dirty="0" err="1"/>
              <a:t>vàng</a:t>
            </a:r>
            <a:r>
              <a:rPr lang="vi-VN" dirty="0"/>
              <a:t> (</a:t>
            </a:r>
            <a:r>
              <a:rPr lang="vi-VN" dirty="0" err="1"/>
              <a:t>cổ</a:t>
            </a:r>
            <a:r>
              <a:rPr lang="vi-VN" dirty="0"/>
              <a:t> </a:t>
            </a:r>
            <a:r>
              <a:rPr lang="vi-VN" dirty="0" err="1"/>
              <a:t>điển</a:t>
            </a:r>
            <a:r>
              <a:rPr lang="vi-VN" dirty="0"/>
              <a:t>) 1.618 </a:t>
            </a:r>
            <a:r>
              <a:rPr lang="vi-VN" dirty="0" err="1"/>
              <a:t>thành</a:t>
            </a:r>
            <a:r>
              <a:rPr lang="vi-VN" dirty="0"/>
              <a:t> 1)</a:t>
            </a:r>
          </a:p>
          <a:p>
            <a:r>
              <a:rPr lang="vi-VN" dirty="0"/>
              <a:t>Quy mô </a:t>
            </a:r>
            <a:r>
              <a:rPr lang="vi-VN" dirty="0" err="1"/>
              <a:t>và</a:t>
            </a:r>
            <a:r>
              <a:rPr lang="vi-VN" dirty="0"/>
              <a:t> </a:t>
            </a:r>
            <a:r>
              <a:rPr lang="vi-VN" dirty="0" err="1"/>
              <a:t>độ</a:t>
            </a:r>
            <a:r>
              <a:rPr lang="vi-VN" dirty="0"/>
              <a:t> tương </a:t>
            </a:r>
            <a:r>
              <a:rPr lang="vi-VN" dirty="0" err="1"/>
              <a:t>phản</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a:t>
            </a:r>
            <a:r>
              <a:rPr lang="vi-VN" dirty="0" err="1"/>
              <a:t>nhấn</a:t>
            </a:r>
            <a:r>
              <a:rPr lang="vi-VN" dirty="0"/>
              <a:t> </a:t>
            </a:r>
            <a:r>
              <a:rPr lang="vi-VN" dirty="0" err="1"/>
              <a:t>mạnh</a:t>
            </a:r>
            <a:r>
              <a:rPr lang="vi-VN" dirty="0"/>
              <a:t> </a:t>
            </a:r>
            <a:r>
              <a:rPr lang="vi-VN" dirty="0" err="1"/>
              <a:t>các</a:t>
            </a:r>
            <a:r>
              <a:rPr lang="vi-VN" dirty="0"/>
              <a:t> </a:t>
            </a:r>
            <a:r>
              <a:rPr lang="vi-VN" dirty="0" err="1"/>
              <a:t>yếu</a:t>
            </a:r>
            <a:r>
              <a:rPr lang="vi-VN" dirty="0"/>
              <a:t> </a:t>
            </a:r>
            <a:r>
              <a:rPr lang="vi-VN" dirty="0" err="1"/>
              <a:t>tố</a:t>
            </a:r>
            <a:r>
              <a:rPr lang="vi-VN" dirty="0"/>
              <a:t>.</a:t>
            </a:r>
          </a:p>
          <a:p>
            <a:r>
              <a:rPr lang="vi-VN" dirty="0" err="1"/>
              <a:t>Hoạt</a:t>
            </a:r>
            <a:r>
              <a:rPr lang="vi-VN" dirty="0"/>
              <a:t> </a:t>
            </a:r>
            <a:r>
              <a:rPr lang="vi-VN" dirty="0" err="1"/>
              <a:t>động</a:t>
            </a:r>
            <a:r>
              <a:rPr lang="vi-VN" dirty="0"/>
              <a:t> </a:t>
            </a:r>
            <a:r>
              <a:rPr lang="vi-VN" dirty="0" err="1"/>
              <a:t>là</a:t>
            </a:r>
            <a:r>
              <a:rPr lang="vi-VN" dirty="0"/>
              <a:t> </a:t>
            </a:r>
            <a:r>
              <a:rPr lang="vi-VN" dirty="0" err="1"/>
              <a:t>cách</a:t>
            </a:r>
            <a:r>
              <a:rPr lang="vi-VN" dirty="0"/>
              <a:t> </a:t>
            </a:r>
            <a:r>
              <a:rPr lang="vi-VN" dirty="0" err="1"/>
              <a:t>thiết</a:t>
            </a:r>
            <a:r>
              <a:rPr lang="vi-VN" dirty="0"/>
              <a:t> </a:t>
            </a:r>
            <a:r>
              <a:rPr lang="vi-VN" dirty="0" err="1"/>
              <a:t>kế</a:t>
            </a:r>
            <a:r>
              <a:rPr lang="vi-VN" dirty="0"/>
              <a:t> </a:t>
            </a:r>
            <a:r>
              <a:rPr lang="vi-VN" dirty="0" err="1"/>
              <a:t>sử</a:t>
            </a:r>
            <a:r>
              <a:rPr lang="vi-VN" dirty="0"/>
              <a:t> </a:t>
            </a:r>
            <a:r>
              <a:rPr lang="vi-VN" dirty="0" err="1"/>
              <a:t>dụng</a:t>
            </a:r>
            <a:r>
              <a:rPr lang="vi-VN" dirty="0"/>
              <a:t> </a:t>
            </a:r>
            <a:r>
              <a:rPr lang="vi-VN" dirty="0" err="1"/>
              <a:t>hình</a:t>
            </a:r>
            <a:r>
              <a:rPr lang="vi-VN" dirty="0"/>
              <a:t> </a:t>
            </a:r>
            <a:r>
              <a:rPr lang="vi-VN" dirty="0" err="1"/>
              <a:t>học</a:t>
            </a:r>
            <a:r>
              <a:rPr lang="vi-VN" dirty="0"/>
              <a:t> </a:t>
            </a:r>
            <a:r>
              <a:rPr lang="vi-VN" dirty="0" err="1"/>
              <a:t>để</a:t>
            </a:r>
            <a:r>
              <a:rPr lang="vi-VN" dirty="0"/>
              <a:t> </a:t>
            </a:r>
            <a:r>
              <a:rPr lang="vi-VN" dirty="0" err="1"/>
              <a:t>dẫn</a:t>
            </a:r>
            <a:r>
              <a:rPr lang="vi-VN" dirty="0"/>
              <a:t> </a:t>
            </a:r>
            <a:r>
              <a:rPr lang="vi-VN" dirty="0" err="1"/>
              <a:t>dắt</a:t>
            </a:r>
            <a:r>
              <a:rPr lang="vi-VN" dirty="0"/>
              <a:t> </a:t>
            </a:r>
            <a:r>
              <a:rPr lang="vi-VN" dirty="0" err="1"/>
              <a:t>tìm</a:t>
            </a:r>
            <a:r>
              <a:rPr lang="vi-VN" dirty="0"/>
              <a:t> </a:t>
            </a:r>
            <a:r>
              <a:rPr lang="vi-VN" dirty="0" err="1"/>
              <a:t>kiếm</a:t>
            </a:r>
            <a:r>
              <a:rPr lang="vi-VN" dirty="0"/>
              <a:t> </a:t>
            </a:r>
            <a:r>
              <a:rPr lang="vi-VN" dirty="0" err="1"/>
              <a:t>trực</a:t>
            </a:r>
            <a:r>
              <a:rPr lang="vi-VN" dirty="0"/>
              <a:t> quan (xem).</a:t>
            </a:r>
          </a:p>
          <a:p>
            <a:r>
              <a:rPr lang="vi-VN" dirty="0"/>
              <a:t>Con </a:t>
            </a:r>
            <a:r>
              <a:rPr lang="vi-VN" dirty="0" err="1"/>
              <a:t>người</a:t>
            </a:r>
            <a:r>
              <a:rPr lang="vi-VN" dirty="0"/>
              <a:t> </a:t>
            </a:r>
            <a:r>
              <a:rPr lang="vi-VN" dirty="0" err="1"/>
              <a:t>tìm</a:t>
            </a:r>
            <a:r>
              <a:rPr lang="vi-VN" dirty="0"/>
              <a:t> </a:t>
            </a:r>
            <a:r>
              <a:rPr lang="vi-VN" dirty="0" err="1"/>
              <a:t>kiếm</a:t>
            </a:r>
            <a:r>
              <a:rPr lang="vi-VN" dirty="0"/>
              <a:t> </a:t>
            </a:r>
            <a:r>
              <a:rPr lang="vi-VN" dirty="0" err="1"/>
              <a:t>mẫu</a:t>
            </a:r>
            <a:r>
              <a:rPr lang="vi-VN" dirty="0"/>
              <a:t>, \ </a:t>
            </a:r>
            <a:r>
              <a:rPr lang="vi-VN" dirty="0" err="1"/>
              <a:t>thiết</a:t>
            </a:r>
            <a:r>
              <a:rPr lang="vi-VN" dirty="0"/>
              <a:t> </a:t>
            </a:r>
            <a:r>
              <a:rPr lang="vi-VN" dirty="0" err="1"/>
              <a:t>kế</a:t>
            </a:r>
            <a:r>
              <a:rPr lang="vi-VN" dirty="0"/>
              <a:t> nên cung </a:t>
            </a:r>
            <a:r>
              <a:rPr lang="vi-VN" dirty="0" err="1"/>
              <a:t>cấp</a:t>
            </a:r>
            <a:r>
              <a:rPr lang="vi-VN" dirty="0"/>
              <a:t> </a:t>
            </a:r>
            <a:r>
              <a:rPr lang="vi-VN" dirty="0" err="1"/>
              <a:t>các</a:t>
            </a:r>
            <a:r>
              <a:rPr lang="vi-VN" dirty="0"/>
              <a:t> </a:t>
            </a:r>
            <a:r>
              <a:rPr lang="vi-VN" dirty="0" err="1"/>
              <a:t>tín</a:t>
            </a:r>
            <a:r>
              <a:rPr lang="vi-VN" dirty="0"/>
              <a:t> </a:t>
            </a:r>
            <a:r>
              <a:rPr lang="vi-VN" dirty="0" err="1"/>
              <a:t>hiệu</a:t>
            </a:r>
            <a:r>
              <a:rPr lang="vi-VN" dirty="0"/>
              <a:t> cho </a:t>
            </a:r>
            <a:r>
              <a:rPr lang="vi-VN" dirty="0" err="1"/>
              <a:t>nhóm</a:t>
            </a:r>
            <a:r>
              <a:rPr lang="vi-VN" dirty="0"/>
              <a:t> chung, phân </a:t>
            </a:r>
            <a:r>
              <a:rPr lang="vi-VN" dirty="0" err="1"/>
              <a:t>biệt</a:t>
            </a:r>
            <a:r>
              <a:rPr lang="vi-VN" dirty="0"/>
              <a:t> </a:t>
            </a:r>
            <a:r>
              <a:rPr lang="vi-VN" dirty="0" err="1"/>
              <a:t>các</a:t>
            </a:r>
            <a:r>
              <a:rPr lang="vi-VN" dirty="0"/>
              <a:t> </a:t>
            </a:r>
            <a:r>
              <a:rPr lang="vi-VN" dirty="0" err="1"/>
              <a:t>yếu</a:t>
            </a:r>
            <a:r>
              <a:rPr lang="vi-VN" dirty="0"/>
              <a:t> </a:t>
            </a:r>
            <a:r>
              <a:rPr lang="vi-VN" dirty="0" err="1"/>
              <a:t>tố</a:t>
            </a:r>
            <a:r>
              <a:rPr lang="vi-VN" dirty="0"/>
              <a:t> </a:t>
            </a:r>
            <a:r>
              <a:rPr lang="vi-VN" dirty="0" err="1"/>
              <a:t>độc</a:t>
            </a:r>
            <a:r>
              <a:rPr lang="vi-VN" dirty="0"/>
              <a:t> </a:t>
            </a:r>
            <a:r>
              <a:rPr lang="vi-VN" dirty="0" err="1"/>
              <a:t>đáo</a:t>
            </a:r>
            <a:r>
              <a:rPr lang="vi-VN" dirty="0"/>
              <a:t>, </a:t>
            </a:r>
            <a:r>
              <a:rPr lang="vi-VN" dirty="0" err="1"/>
              <a:t>và</a:t>
            </a:r>
            <a:r>
              <a:rPr lang="vi-VN" dirty="0"/>
              <a:t> cung </a:t>
            </a:r>
            <a:r>
              <a:rPr lang="vi-VN" dirty="0" err="1"/>
              <a:t>cấp</a:t>
            </a:r>
            <a:r>
              <a:rPr lang="vi-VN" dirty="0"/>
              <a:t> thông tin so </a:t>
            </a:r>
            <a:r>
              <a:rPr lang="vi-VN" dirty="0" err="1"/>
              <a:t>sánh</a:t>
            </a:r>
            <a:r>
              <a:rPr lang="vi-VN" dirty="0"/>
              <a:t> (</a:t>
            </a:r>
            <a:r>
              <a:rPr lang="vi-VN" dirty="0" err="1"/>
              <a:t>đánh</a:t>
            </a:r>
            <a:r>
              <a:rPr lang="vi-VN" dirty="0"/>
              <a:t> </a:t>
            </a:r>
            <a:r>
              <a:rPr lang="vi-VN" dirty="0" err="1"/>
              <a:t>giá</a:t>
            </a:r>
            <a:r>
              <a:rPr lang="vi-VN" dirty="0"/>
              <a: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54</a:t>
            </a:fld>
            <a:endParaRPr lang="en-US"/>
          </a:p>
        </p:txBody>
      </p:sp>
    </p:spTree>
    <p:extLst>
      <p:ext uri="{BB962C8B-B14F-4D97-AF65-F5344CB8AC3E}">
        <p14:creationId xmlns:p14="http://schemas.microsoft.com/office/powerpoint/2010/main" val="24696141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err="1"/>
              <a:t>Hình</a:t>
            </a:r>
            <a:r>
              <a:rPr lang="vi-VN" b="1" dirty="0"/>
              <a:t> </a:t>
            </a:r>
            <a:r>
              <a:rPr lang="vi-VN" b="1" dirty="0" err="1"/>
              <a:t>học</a:t>
            </a:r>
            <a:r>
              <a:rPr lang="vi-VN" b="1" dirty="0"/>
              <a:t>: Quy mô, </a:t>
            </a:r>
            <a:r>
              <a:rPr lang="vi-VN" b="1" dirty="0" err="1"/>
              <a:t>Ngược</a:t>
            </a:r>
            <a:r>
              <a:rPr lang="vi-VN" b="1" dirty="0"/>
              <a:t> </a:t>
            </a:r>
            <a:r>
              <a:rPr lang="vi-VN" b="1" dirty="0" err="1"/>
              <a:t>lại</a:t>
            </a:r>
            <a:r>
              <a:rPr lang="vi-VN" b="1" dirty="0"/>
              <a:t> &amp; </a:t>
            </a:r>
            <a:r>
              <a:rPr lang="vi-VN" b="1" dirty="0" err="1"/>
              <a:t>Tỷ</a:t>
            </a:r>
            <a:r>
              <a:rPr lang="vi-VN" b="1" dirty="0"/>
              <a:t> </a:t>
            </a:r>
            <a:r>
              <a:rPr lang="vi-VN" b="1" dirty="0" err="1"/>
              <a:t>lệ</a:t>
            </a:r>
            <a:endParaRPr lang="vi-VN" b="1" dirty="0"/>
          </a:p>
          <a:p>
            <a:r>
              <a:rPr lang="vi-VN" dirty="0"/>
              <a:t>Quy mô </a:t>
            </a:r>
            <a:r>
              <a:rPr lang="vi-VN" dirty="0" err="1"/>
              <a:t>là</a:t>
            </a:r>
            <a:r>
              <a:rPr lang="vi-VN" dirty="0"/>
              <a:t> </a:t>
            </a:r>
            <a:r>
              <a:rPr lang="vi-VN" dirty="0" err="1"/>
              <a:t>kích</a:t>
            </a:r>
            <a:r>
              <a:rPr lang="vi-VN" dirty="0"/>
              <a:t> </a:t>
            </a:r>
            <a:r>
              <a:rPr lang="vi-VN" dirty="0" err="1"/>
              <a:t>thước</a:t>
            </a:r>
            <a:r>
              <a:rPr lang="vi-VN" dirty="0"/>
              <a:t> tương </a:t>
            </a:r>
            <a:r>
              <a:rPr lang="vi-VN" dirty="0" err="1"/>
              <a:t>đối</a:t>
            </a:r>
            <a:r>
              <a:rPr lang="vi-VN" dirty="0"/>
              <a:t> </a:t>
            </a:r>
            <a:r>
              <a:rPr lang="vi-VN" dirty="0" err="1"/>
              <a:t>của</a:t>
            </a:r>
            <a:r>
              <a:rPr lang="vi-VN" dirty="0"/>
              <a:t> </a:t>
            </a:r>
            <a:r>
              <a:rPr lang="vi-VN" dirty="0" err="1"/>
              <a:t>phần</a:t>
            </a:r>
            <a:r>
              <a:rPr lang="vi-VN" dirty="0"/>
              <a:t> </a:t>
            </a:r>
            <a:r>
              <a:rPr lang="vi-VN" dirty="0" err="1"/>
              <a:t>tử</a:t>
            </a:r>
            <a:r>
              <a:rPr lang="vi-VN" dirty="0"/>
              <a:t> (</a:t>
            </a:r>
            <a:r>
              <a:rPr lang="vi-VN" dirty="0" err="1"/>
              <a:t>diện</a:t>
            </a:r>
            <a:r>
              <a:rPr lang="vi-VN" dirty="0"/>
              <a:t> </a:t>
            </a:r>
            <a:r>
              <a:rPr lang="vi-VN" dirty="0" err="1"/>
              <a:t>tích</a:t>
            </a:r>
            <a:r>
              <a:rPr lang="vi-VN" dirty="0"/>
              <a:t>)</a:t>
            </a:r>
          </a:p>
          <a:p>
            <a:r>
              <a:rPr lang="vi-VN" dirty="0"/>
              <a:t>Tương </a:t>
            </a:r>
            <a:r>
              <a:rPr lang="vi-VN" dirty="0" err="1"/>
              <a:t>phản</a:t>
            </a:r>
            <a:r>
              <a:rPr lang="vi-VN" dirty="0"/>
              <a:t> </a:t>
            </a:r>
            <a:r>
              <a:rPr lang="vi-VN" dirty="0" err="1"/>
              <a:t>là</a:t>
            </a:r>
            <a:r>
              <a:rPr lang="vi-VN" dirty="0"/>
              <a:t> </a:t>
            </a:r>
            <a:r>
              <a:rPr lang="vi-VN" dirty="0" err="1"/>
              <a:t>một</a:t>
            </a:r>
            <a:r>
              <a:rPr lang="vi-VN" dirty="0"/>
              <a:t> </a:t>
            </a:r>
            <a:r>
              <a:rPr lang="vi-VN" dirty="0" err="1"/>
              <a:t>chiều</a:t>
            </a:r>
            <a:r>
              <a:rPr lang="vi-VN" dirty="0"/>
              <a:t> </a:t>
            </a:r>
            <a:r>
              <a:rPr lang="vi-VN" dirty="0" err="1"/>
              <a:t>kích</a:t>
            </a:r>
            <a:r>
              <a:rPr lang="vi-VN" dirty="0"/>
              <a:t> </a:t>
            </a:r>
            <a:r>
              <a:rPr lang="vi-VN" dirty="0" err="1"/>
              <a:t>đặc</a:t>
            </a:r>
            <a:r>
              <a:rPr lang="vi-VN" dirty="0"/>
              <a:t> </a:t>
            </a:r>
            <a:r>
              <a:rPr lang="vi-VN" dirty="0" err="1"/>
              <a:t>biệt</a:t>
            </a:r>
            <a:r>
              <a:rPr lang="vi-VN" dirty="0"/>
              <a:t> </a:t>
            </a:r>
            <a:r>
              <a:rPr lang="vi-VN" dirty="0" err="1"/>
              <a:t>của</a:t>
            </a:r>
            <a:r>
              <a:rPr lang="vi-VN" dirty="0"/>
              <a:t> </a:t>
            </a:r>
            <a:r>
              <a:rPr lang="vi-VN" dirty="0" err="1"/>
              <a:t>phần</a:t>
            </a:r>
            <a:r>
              <a:rPr lang="vi-VN" dirty="0"/>
              <a:t> </a:t>
            </a:r>
            <a:r>
              <a:rPr lang="vi-VN" dirty="0" err="1"/>
              <a:t>tử</a:t>
            </a:r>
            <a:r>
              <a:rPr lang="vi-VN" dirty="0"/>
              <a:t>.</a:t>
            </a:r>
          </a:p>
          <a:p>
            <a:r>
              <a:rPr lang="vi-VN" dirty="0" err="1"/>
              <a:t>Nó</a:t>
            </a:r>
            <a:r>
              <a:rPr lang="vi-VN" dirty="0"/>
              <a:t> </a:t>
            </a:r>
            <a:r>
              <a:rPr lang="vi-VN" dirty="0" err="1"/>
              <a:t>khác</a:t>
            </a:r>
            <a:r>
              <a:rPr lang="vi-VN" dirty="0"/>
              <a:t> </a:t>
            </a:r>
            <a:r>
              <a:rPr lang="vi-VN" dirty="0" err="1"/>
              <a:t>biệt</a:t>
            </a:r>
            <a:r>
              <a:rPr lang="vi-VN" dirty="0"/>
              <a:t> như </a:t>
            </a:r>
            <a:r>
              <a:rPr lang="vi-VN" dirty="0" err="1"/>
              <a:t>thế</a:t>
            </a:r>
            <a:r>
              <a:rPr lang="vi-VN" dirty="0"/>
              <a:t> </a:t>
            </a:r>
            <a:r>
              <a:rPr lang="vi-VN" dirty="0" err="1"/>
              <a:t>nào</a:t>
            </a:r>
            <a:r>
              <a:rPr lang="vi-VN" dirty="0"/>
              <a:t> so </a:t>
            </a:r>
            <a:r>
              <a:rPr lang="vi-VN" dirty="0" err="1"/>
              <a:t>với</a:t>
            </a:r>
            <a:r>
              <a:rPr lang="vi-VN" dirty="0"/>
              <a:t> </a:t>
            </a:r>
            <a:r>
              <a:rPr lang="vi-VN" dirty="0" err="1"/>
              <a:t>những</a:t>
            </a:r>
            <a:r>
              <a:rPr lang="vi-VN" dirty="0"/>
              <a:t> </a:t>
            </a:r>
            <a:r>
              <a:rPr lang="vi-VN" dirty="0" err="1"/>
              <a:t>người</a:t>
            </a:r>
            <a:r>
              <a:rPr lang="vi-VN" dirty="0"/>
              <a:t> </a:t>
            </a:r>
            <a:r>
              <a:rPr lang="vi-VN" dirty="0" err="1"/>
              <a:t>khác</a:t>
            </a:r>
            <a:r>
              <a:rPr lang="vi-VN" dirty="0"/>
              <a:t>?</a:t>
            </a:r>
          </a:p>
          <a:p>
            <a:pPr marL="342900" indent="-342900">
              <a:buFont typeface="Arial" panose="020B0604020202020204" pitchFamily="34" charset="0"/>
              <a:buChar char="•"/>
            </a:pPr>
            <a:r>
              <a:rPr lang="vi-VN" dirty="0" err="1"/>
              <a:t>kích</a:t>
            </a:r>
            <a:r>
              <a:rPr lang="vi-VN" dirty="0"/>
              <a:t> </a:t>
            </a:r>
            <a:r>
              <a:rPr lang="vi-VN" dirty="0" err="1"/>
              <a:t>thước</a:t>
            </a:r>
            <a:r>
              <a:rPr lang="vi-VN" dirty="0"/>
              <a:t>, </a:t>
            </a:r>
            <a:r>
              <a:rPr lang="vi-VN" dirty="0" err="1"/>
              <a:t>giá</a:t>
            </a:r>
            <a:r>
              <a:rPr lang="vi-VN" dirty="0"/>
              <a:t> </a:t>
            </a:r>
            <a:r>
              <a:rPr lang="vi-VN" dirty="0" err="1"/>
              <a:t>trị</a:t>
            </a:r>
            <a:r>
              <a:rPr lang="vi-VN" dirty="0"/>
              <a:t> (</a:t>
            </a:r>
            <a:r>
              <a:rPr lang="vi-VN" dirty="0" err="1"/>
              <a:t>màu</a:t>
            </a:r>
            <a:r>
              <a:rPr lang="vi-VN" dirty="0"/>
              <a:t> </a:t>
            </a:r>
            <a:r>
              <a:rPr lang="vi-VN" dirty="0" err="1"/>
              <a:t>xám</a:t>
            </a:r>
            <a:r>
              <a:rPr lang="vi-VN" dirty="0"/>
              <a:t>), </a:t>
            </a:r>
            <a:r>
              <a:rPr lang="vi-VN" dirty="0" err="1"/>
              <a:t>màu</a:t>
            </a:r>
            <a:r>
              <a:rPr lang="vi-VN" dirty="0"/>
              <a:t> (</a:t>
            </a:r>
            <a:r>
              <a:rPr lang="vi-VN" dirty="0" err="1"/>
              <a:t>màu</a:t>
            </a:r>
            <a:r>
              <a:rPr lang="vi-VN" dirty="0"/>
              <a:t>),</a:t>
            </a:r>
          </a:p>
          <a:p>
            <a:pPr marL="342900" indent="-342900">
              <a:buFont typeface="Arial" panose="020B0604020202020204" pitchFamily="34" charset="0"/>
              <a:buChar char="•"/>
            </a:pPr>
            <a:r>
              <a:rPr lang="vi-VN" dirty="0" err="1"/>
              <a:t>vị</a:t>
            </a:r>
            <a:r>
              <a:rPr lang="vi-VN" dirty="0"/>
              <a:t> </a:t>
            </a:r>
            <a:r>
              <a:rPr lang="vi-VN" dirty="0" err="1"/>
              <a:t>trí</a:t>
            </a:r>
            <a:r>
              <a:rPr lang="vi-VN" dirty="0"/>
              <a:t>, </a:t>
            </a:r>
            <a:r>
              <a:rPr lang="vi-VN" dirty="0" err="1"/>
              <a:t>định</a:t>
            </a:r>
            <a:r>
              <a:rPr lang="vi-VN" dirty="0"/>
              <a:t> </a:t>
            </a:r>
            <a:r>
              <a:rPr lang="vi-VN" dirty="0" err="1"/>
              <a:t>hướng</a:t>
            </a:r>
            <a:r>
              <a:rPr lang="vi-VN" dirty="0"/>
              <a:t>, </a:t>
            </a:r>
            <a:r>
              <a:rPr lang="vi-VN" dirty="0" err="1"/>
              <a:t>kết</a:t>
            </a:r>
            <a:r>
              <a:rPr lang="vi-VN" dirty="0"/>
              <a:t> </a:t>
            </a:r>
            <a:r>
              <a:rPr lang="vi-VN" dirty="0" err="1"/>
              <a:t>cấu</a:t>
            </a:r>
            <a:r>
              <a:rPr lang="vi-VN" dirty="0"/>
              <a:t>, </a:t>
            </a:r>
            <a:r>
              <a:rPr lang="vi-VN" dirty="0" err="1"/>
              <a:t>hình</a:t>
            </a:r>
            <a:r>
              <a:rPr lang="vi-VN" dirty="0"/>
              <a:t> </a:t>
            </a:r>
            <a:r>
              <a:rPr lang="vi-VN" dirty="0" err="1"/>
              <a:t>dạng</a:t>
            </a:r>
            <a:endParaRPr lang="vi-VN" dirty="0"/>
          </a:p>
          <a:p>
            <a:r>
              <a:rPr lang="vi-VN" dirty="0" err="1"/>
              <a:t>Tỷ</a:t>
            </a:r>
            <a:r>
              <a:rPr lang="vi-VN" dirty="0"/>
              <a:t> </a:t>
            </a:r>
            <a:r>
              <a:rPr lang="vi-VN" dirty="0" err="1"/>
              <a:t>lệ</a:t>
            </a:r>
            <a:r>
              <a:rPr lang="vi-VN" dirty="0"/>
              <a:t> </a:t>
            </a:r>
            <a:r>
              <a:rPr lang="vi-VN" dirty="0" err="1"/>
              <a:t>là</a:t>
            </a:r>
            <a:r>
              <a:rPr lang="vi-VN" dirty="0"/>
              <a:t> </a:t>
            </a:r>
            <a:r>
              <a:rPr lang="vi-VN" dirty="0" err="1"/>
              <a:t>tỷ</a:t>
            </a:r>
            <a:r>
              <a:rPr lang="vi-VN" dirty="0"/>
              <a:t> </a:t>
            </a:r>
            <a:r>
              <a:rPr lang="vi-VN" dirty="0" err="1"/>
              <a:t>lệ</a:t>
            </a:r>
            <a:r>
              <a:rPr lang="vi-VN" dirty="0"/>
              <a:t> </a:t>
            </a:r>
            <a:r>
              <a:rPr lang="vi-VN" dirty="0" err="1"/>
              <a:t>kích</a:t>
            </a:r>
            <a:r>
              <a:rPr lang="vi-VN" dirty="0"/>
              <a:t> </a:t>
            </a:r>
            <a:r>
              <a:rPr lang="vi-VN" dirty="0" err="1"/>
              <a:t>cỡ</a:t>
            </a:r>
            <a:endParaRPr lang="vi-VN" dirty="0"/>
          </a:p>
          <a:p>
            <a:pPr marL="342900" indent="-342900">
              <a:buFont typeface="Arial" panose="020B0604020202020204" pitchFamily="34" charset="0"/>
              <a:buChar char="•"/>
            </a:pPr>
            <a:r>
              <a:rPr lang="vi-VN" dirty="0" err="1"/>
              <a:t>Máy</a:t>
            </a:r>
            <a:r>
              <a:rPr lang="vi-VN" dirty="0"/>
              <a:t> </a:t>
            </a:r>
            <a:r>
              <a:rPr lang="vi-VN" dirty="0" err="1"/>
              <a:t>tính</a:t>
            </a:r>
            <a:r>
              <a:rPr lang="vi-VN" dirty="0"/>
              <a:t> </a:t>
            </a:r>
            <a:r>
              <a:rPr lang="vi-VN" dirty="0" err="1"/>
              <a:t>hiển</a:t>
            </a:r>
            <a:r>
              <a:rPr lang="vi-VN" dirty="0"/>
              <a:t> </a:t>
            </a:r>
            <a:r>
              <a:rPr lang="vi-VN" dirty="0" err="1"/>
              <a:t>thị</a:t>
            </a:r>
            <a:r>
              <a:rPr lang="vi-VN" dirty="0"/>
              <a:t> 1,33 </a:t>
            </a:r>
            <a:r>
              <a:rPr lang="vi-VN" dirty="0" err="1"/>
              <a:t>đến</a:t>
            </a:r>
            <a:r>
              <a:rPr lang="vi-VN" dirty="0"/>
              <a:t> 1</a:t>
            </a:r>
          </a:p>
          <a:p>
            <a:pPr marL="342900" indent="-342900">
              <a:buFont typeface="Arial" panose="020B0604020202020204" pitchFamily="34" charset="0"/>
              <a:buChar char="•"/>
            </a:pPr>
            <a:r>
              <a:rPr lang="vi-VN" dirty="0" err="1"/>
              <a:t>Hình</a:t>
            </a:r>
            <a:r>
              <a:rPr lang="vi-VN" dirty="0"/>
              <a:t> </a:t>
            </a:r>
            <a:r>
              <a:rPr lang="vi-VN" dirty="0" err="1"/>
              <a:t>chữ</a:t>
            </a:r>
            <a:r>
              <a:rPr lang="vi-VN" dirty="0"/>
              <a:t> </a:t>
            </a:r>
            <a:r>
              <a:rPr lang="vi-VN" dirty="0" err="1"/>
              <a:t>nhật</a:t>
            </a:r>
            <a:r>
              <a:rPr lang="vi-VN" dirty="0"/>
              <a:t> </a:t>
            </a:r>
            <a:r>
              <a:rPr lang="vi-VN" dirty="0" err="1"/>
              <a:t>vàng</a:t>
            </a:r>
            <a:r>
              <a:rPr lang="vi-VN" dirty="0"/>
              <a:t> (</a:t>
            </a:r>
            <a:r>
              <a:rPr lang="vi-VN" dirty="0" err="1"/>
              <a:t>cổ</a:t>
            </a:r>
            <a:r>
              <a:rPr lang="vi-VN" dirty="0"/>
              <a:t> </a:t>
            </a:r>
            <a:r>
              <a:rPr lang="vi-VN" dirty="0" err="1"/>
              <a:t>điển</a:t>
            </a:r>
            <a:r>
              <a:rPr lang="vi-VN" dirty="0"/>
              <a:t>) 1.618 </a:t>
            </a:r>
            <a:r>
              <a:rPr lang="vi-VN" dirty="0" err="1"/>
              <a:t>thành</a:t>
            </a:r>
            <a:r>
              <a:rPr lang="vi-VN" dirty="0"/>
              <a:t> 1)</a:t>
            </a:r>
          </a:p>
          <a:p>
            <a:r>
              <a:rPr lang="vi-VN" dirty="0"/>
              <a:t>Quy mô </a:t>
            </a:r>
            <a:r>
              <a:rPr lang="vi-VN" dirty="0" err="1"/>
              <a:t>và</a:t>
            </a:r>
            <a:r>
              <a:rPr lang="vi-VN" dirty="0"/>
              <a:t> </a:t>
            </a:r>
            <a:r>
              <a:rPr lang="vi-VN" dirty="0" err="1"/>
              <a:t>độ</a:t>
            </a:r>
            <a:r>
              <a:rPr lang="vi-VN" dirty="0"/>
              <a:t> tương </a:t>
            </a:r>
            <a:r>
              <a:rPr lang="vi-VN" dirty="0" err="1"/>
              <a:t>phản</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a:t>
            </a:r>
            <a:r>
              <a:rPr lang="vi-VN" dirty="0" err="1"/>
              <a:t>nhấn</a:t>
            </a:r>
            <a:r>
              <a:rPr lang="vi-VN" dirty="0"/>
              <a:t> </a:t>
            </a:r>
            <a:r>
              <a:rPr lang="vi-VN" dirty="0" err="1"/>
              <a:t>mạnh</a:t>
            </a:r>
            <a:r>
              <a:rPr lang="vi-VN" dirty="0"/>
              <a:t> </a:t>
            </a:r>
            <a:r>
              <a:rPr lang="vi-VN" dirty="0" err="1"/>
              <a:t>các</a:t>
            </a:r>
            <a:r>
              <a:rPr lang="vi-VN" dirty="0"/>
              <a:t> </a:t>
            </a:r>
            <a:r>
              <a:rPr lang="vi-VN" dirty="0" err="1"/>
              <a:t>yếu</a:t>
            </a:r>
            <a:r>
              <a:rPr lang="vi-VN" dirty="0"/>
              <a:t> </a:t>
            </a:r>
            <a:r>
              <a:rPr lang="vi-VN" dirty="0" err="1"/>
              <a:t>tố</a:t>
            </a:r>
            <a:r>
              <a:rPr lang="vi-VN" dirty="0"/>
              <a:t>.</a:t>
            </a:r>
          </a:p>
          <a:p>
            <a:r>
              <a:rPr lang="vi-VN" dirty="0" err="1"/>
              <a:t>Hoạt</a:t>
            </a:r>
            <a:r>
              <a:rPr lang="vi-VN" dirty="0"/>
              <a:t> </a:t>
            </a:r>
            <a:r>
              <a:rPr lang="vi-VN" dirty="0" err="1"/>
              <a:t>động</a:t>
            </a:r>
            <a:r>
              <a:rPr lang="vi-VN" dirty="0"/>
              <a:t> </a:t>
            </a:r>
            <a:r>
              <a:rPr lang="vi-VN" dirty="0" err="1"/>
              <a:t>là</a:t>
            </a:r>
            <a:r>
              <a:rPr lang="vi-VN" dirty="0"/>
              <a:t> </a:t>
            </a:r>
            <a:r>
              <a:rPr lang="vi-VN" dirty="0" err="1"/>
              <a:t>cách</a:t>
            </a:r>
            <a:r>
              <a:rPr lang="vi-VN" dirty="0"/>
              <a:t> </a:t>
            </a:r>
            <a:r>
              <a:rPr lang="vi-VN" dirty="0" err="1"/>
              <a:t>thiết</a:t>
            </a:r>
            <a:r>
              <a:rPr lang="vi-VN" dirty="0"/>
              <a:t> </a:t>
            </a:r>
            <a:r>
              <a:rPr lang="vi-VN" dirty="0" err="1"/>
              <a:t>kế</a:t>
            </a:r>
            <a:r>
              <a:rPr lang="vi-VN" dirty="0"/>
              <a:t> </a:t>
            </a:r>
            <a:r>
              <a:rPr lang="vi-VN" dirty="0" err="1"/>
              <a:t>sử</a:t>
            </a:r>
            <a:r>
              <a:rPr lang="vi-VN" dirty="0"/>
              <a:t> </a:t>
            </a:r>
            <a:r>
              <a:rPr lang="vi-VN" dirty="0" err="1"/>
              <a:t>dụng</a:t>
            </a:r>
            <a:r>
              <a:rPr lang="vi-VN" dirty="0"/>
              <a:t> </a:t>
            </a:r>
            <a:r>
              <a:rPr lang="vi-VN" dirty="0" err="1"/>
              <a:t>hình</a:t>
            </a:r>
            <a:r>
              <a:rPr lang="vi-VN" dirty="0"/>
              <a:t> </a:t>
            </a:r>
            <a:r>
              <a:rPr lang="vi-VN" dirty="0" err="1"/>
              <a:t>học</a:t>
            </a:r>
            <a:r>
              <a:rPr lang="vi-VN" dirty="0"/>
              <a:t> </a:t>
            </a:r>
            <a:r>
              <a:rPr lang="vi-VN" dirty="0" err="1"/>
              <a:t>để</a:t>
            </a:r>
            <a:r>
              <a:rPr lang="vi-VN" dirty="0"/>
              <a:t> </a:t>
            </a:r>
            <a:r>
              <a:rPr lang="vi-VN" dirty="0" err="1"/>
              <a:t>dẫn</a:t>
            </a:r>
            <a:r>
              <a:rPr lang="vi-VN" dirty="0"/>
              <a:t> </a:t>
            </a:r>
            <a:r>
              <a:rPr lang="vi-VN" dirty="0" err="1"/>
              <a:t>dắt</a:t>
            </a:r>
            <a:r>
              <a:rPr lang="vi-VN" dirty="0"/>
              <a:t> </a:t>
            </a:r>
            <a:r>
              <a:rPr lang="vi-VN" dirty="0" err="1"/>
              <a:t>tìm</a:t>
            </a:r>
            <a:r>
              <a:rPr lang="vi-VN" dirty="0"/>
              <a:t> </a:t>
            </a:r>
            <a:r>
              <a:rPr lang="vi-VN" dirty="0" err="1"/>
              <a:t>kiếm</a:t>
            </a:r>
            <a:r>
              <a:rPr lang="vi-VN" dirty="0"/>
              <a:t> </a:t>
            </a:r>
            <a:r>
              <a:rPr lang="vi-VN" dirty="0" err="1"/>
              <a:t>trực</a:t>
            </a:r>
            <a:r>
              <a:rPr lang="vi-VN" dirty="0"/>
              <a:t> quan (xem).</a:t>
            </a:r>
          </a:p>
          <a:p>
            <a:r>
              <a:rPr lang="vi-VN" dirty="0"/>
              <a:t>Con </a:t>
            </a:r>
            <a:r>
              <a:rPr lang="vi-VN" dirty="0" err="1"/>
              <a:t>người</a:t>
            </a:r>
            <a:r>
              <a:rPr lang="vi-VN" dirty="0"/>
              <a:t> </a:t>
            </a:r>
            <a:r>
              <a:rPr lang="vi-VN" dirty="0" err="1"/>
              <a:t>tìm</a:t>
            </a:r>
            <a:r>
              <a:rPr lang="vi-VN" dirty="0"/>
              <a:t> </a:t>
            </a:r>
            <a:r>
              <a:rPr lang="vi-VN" dirty="0" err="1"/>
              <a:t>kiếm</a:t>
            </a:r>
            <a:r>
              <a:rPr lang="vi-VN" dirty="0"/>
              <a:t> </a:t>
            </a:r>
            <a:r>
              <a:rPr lang="vi-VN" dirty="0" err="1"/>
              <a:t>mẫu</a:t>
            </a:r>
            <a:r>
              <a:rPr lang="vi-VN" dirty="0"/>
              <a:t>, \ </a:t>
            </a:r>
            <a:r>
              <a:rPr lang="vi-VN" dirty="0" err="1"/>
              <a:t>thiết</a:t>
            </a:r>
            <a:r>
              <a:rPr lang="vi-VN" dirty="0"/>
              <a:t> </a:t>
            </a:r>
            <a:r>
              <a:rPr lang="vi-VN" dirty="0" err="1"/>
              <a:t>kế</a:t>
            </a:r>
            <a:r>
              <a:rPr lang="vi-VN" dirty="0"/>
              <a:t> nên cung </a:t>
            </a:r>
            <a:r>
              <a:rPr lang="vi-VN" dirty="0" err="1"/>
              <a:t>cấp</a:t>
            </a:r>
            <a:r>
              <a:rPr lang="vi-VN" dirty="0"/>
              <a:t> </a:t>
            </a:r>
            <a:r>
              <a:rPr lang="vi-VN" dirty="0" err="1"/>
              <a:t>các</a:t>
            </a:r>
            <a:r>
              <a:rPr lang="vi-VN" dirty="0"/>
              <a:t> </a:t>
            </a:r>
            <a:r>
              <a:rPr lang="vi-VN" dirty="0" err="1"/>
              <a:t>tín</a:t>
            </a:r>
            <a:r>
              <a:rPr lang="vi-VN" dirty="0"/>
              <a:t> </a:t>
            </a:r>
            <a:r>
              <a:rPr lang="vi-VN" dirty="0" err="1"/>
              <a:t>hiệu</a:t>
            </a:r>
            <a:r>
              <a:rPr lang="vi-VN" dirty="0"/>
              <a:t> cho </a:t>
            </a:r>
            <a:r>
              <a:rPr lang="vi-VN" dirty="0" err="1"/>
              <a:t>nhóm</a:t>
            </a:r>
            <a:r>
              <a:rPr lang="vi-VN" dirty="0"/>
              <a:t> chung, phân </a:t>
            </a:r>
            <a:r>
              <a:rPr lang="vi-VN" dirty="0" err="1"/>
              <a:t>biệt</a:t>
            </a:r>
            <a:r>
              <a:rPr lang="vi-VN" dirty="0"/>
              <a:t> </a:t>
            </a:r>
            <a:r>
              <a:rPr lang="vi-VN" dirty="0" err="1"/>
              <a:t>các</a:t>
            </a:r>
            <a:r>
              <a:rPr lang="vi-VN" dirty="0"/>
              <a:t> </a:t>
            </a:r>
            <a:r>
              <a:rPr lang="vi-VN" dirty="0" err="1"/>
              <a:t>yếu</a:t>
            </a:r>
            <a:r>
              <a:rPr lang="vi-VN" dirty="0"/>
              <a:t> </a:t>
            </a:r>
            <a:r>
              <a:rPr lang="vi-VN" dirty="0" err="1"/>
              <a:t>tố</a:t>
            </a:r>
            <a:r>
              <a:rPr lang="vi-VN" dirty="0"/>
              <a:t> </a:t>
            </a:r>
            <a:r>
              <a:rPr lang="vi-VN" dirty="0" err="1"/>
              <a:t>độc</a:t>
            </a:r>
            <a:r>
              <a:rPr lang="vi-VN" dirty="0"/>
              <a:t> </a:t>
            </a:r>
            <a:r>
              <a:rPr lang="vi-VN" dirty="0" err="1"/>
              <a:t>đáo</a:t>
            </a:r>
            <a:r>
              <a:rPr lang="vi-VN" dirty="0"/>
              <a:t>, </a:t>
            </a:r>
            <a:r>
              <a:rPr lang="vi-VN" dirty="0" err="1"/>
              <a:t>và</a:t>
            </a:r>
            <a:r>
              <a:rPr lang="vi-VN" dirty="0"/>
              <a:t> cung </a:t>
            </a:r>
            <a:r>
              <a:rPr lang="vi-VN" dirty="0" err="1"/>
              <a:t>cấp</a:t>
            </a:r>
            <a:r>
              <a:rPr lang="vi-VN" dirty="0"/>
              <a:t> thông tin so </a:t>
            </a:r>
            <a:r>
              <a:rPr lang="vi-VN" dirty="0" err="1"/>
              <a:t>sánh</a:t>
            </a:r>
            <a:r>
              <a:rPr lang="vi-VN" dirty="0"/>
              <a:t> (</a:t>
            </a:r>
            <a:r>
              <a:rPr lang="vi-VN" dirty="0" err="1"/>
              <a:t>đánh</a:t>
            </a:r>
            <a:r>
              <a:rPr lang="vi-VN" dirty="0"/>
              <a:t> </a:t>
            </a:r>
            <a:r>
              <a:rPr lang="vi-VN" dirty="0" err="1"/>
              <a:t>giá</a:t>
            </a:r>
            <a:r>
              <a:rPr lang="vi-VN" dirty="0"/>
              <a: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55</a:t>
            </a:fld>
            <a:endParaRPr lang="en-US"/>
          </a:p>
        </p:txBody>
      </p:sp>
    </p:spTree>
    <p:extLst>
      <p:ext uri="{BB962C8B-B14F-4D97-AF65-F5344CB8AC3E}">
        <p14:creationId xmlns:p14="http://schemas.microsoft.com/office/powerpoint/2010/main" val="3691858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12F24915-8248-4D3E-AB44-99E538B1C06B}" type="slidenum">
              <a:t>6</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415A57A7-14A3-4D5A-B263-BF621FB901C3}" type="slidenum">
              <a:t>6</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28433311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err="1"/>
              <a:t>Biến</a:t>
            </a:r>
            <a:r>
              <a:rPr lang="vi-VN" b="1" dirty="0"/>
              <a:t> </a:t>
            </a:r>
            <a:r>
              <a:rPr lang="vi-VN" b="1" dirty="0" err="1"/>
              <a:t>Visual</a:t>
            </a:r>
            <a:endParaRPr lang="vi-VN" b="1" dirty="0"/>
          </a:p>
          <a:p>
            <a:r>
              <a:rPr lang="vi-VN" b="1" dirty="0"/>
              <a:t>Liên </a:t>
            </a:r>
            <a:r>
              <a:rPr lang="vi-VN" b="1" dirty="0" err="1"/>
              <a:t>kết</a:t>
            </a:r>
            <a:r>
              <a:rPr lang="vi-VN" dirty="0"/>
              <a:t>: </a:t>
            </a:r>
            <a:r>
              <a:rPr lang="vi-VN" dirty="0" err="1"/>
              <a:t>độc</a:t>
            </a:r>
            <a:r>
              <a:rPr lang="vi-VN" dirty="0"/>
              <a:t> </a:t>
            </a:r>
            <a:r>
              <a:rPr lang="vi-VN" dirty="0" err="1"/>
              <a:t>lập</a:t>
            </a:r>
            <a:r>
              <a:rPr lang="vi-VN" dirty="0"/>
              <a:t> </a:t>
            </a:r>
            <a:r>
              <a:rPr lang="vi-VN" dirty="0" err="1"/>
              <a:t>với</a:t>
            </a:r>
            <a:r>
              <a:rPr lang="vi-VN" dirty="0"/>
              <a:t> </a:t>
            </a:r>
            <a:r>
              <a:rPr lang="vi-VN" dirty="0" err="1"/>
              <a:t>các</a:t>
            </a:r>
            <a:r>
              <a:rPr lang="vi-VN" dirty="0"/>
              <a:t> </a:t>
            </a:r>
            <a:r>
              <a:rPr lang="vi-VN" dirty="0" err="1"/>
              <a:t>biến</a:t>
            </a:r>
            <a:r>
              <a:rPr lang="vi-VN" dirty="0"/>
              <a:t> </a:t>
            </a:r>
            <a:r>
              <a:rPr lang="vi-VN" dirty="0" err="1"/>
              <a:t>số</a:t>
            </a:r>
            <a:r>
              <a:rPr lang="vi-VN" dirty="0"/>
              <a:t> </a:t>
            </a:r>
            <a:r>
              <a:rPr lang="vi-VN" dirty="0" err="1"/>
              <a:t>khác</a:t>
            </a:r>
            <a:r>
              <a:rPr lang="vi-VN" dirty="0"/>
              <a:t>. Hầu </a:t>
            </a:r>
            <a:r>
              <a:rPr lang="vi-VN" dirty="0" err="1"/>
              <a:t>hết</a:t>
            </a:r>
            <a:r>
              <a:rPr lang="vi-VN" dirty="0"/>
              <a:t> </a:t>
            </a:r>
            <a:r>
              <a:rPr lang="vi-VN" dirty="0" err="1"/>
              <a:t>các</a:t>
            </a:r>
            <a:r>
              <a:rPr lang="vi-VN" dirty="0"/>
              <a:t> </a:t>
            </a:r>
            <a:r>
              <a:rPr lang="vi-VN" dirty="0" err="1"/>
              <a:t>biến</a:t>
            </a:r>
            <a:r>
              <a:rPr lang="vi-VN" dirty="0"/>
              <a:t> </a:t>
            </a:r>
            <a:r>
              <a:rPr lang="vi-VN" dirty="0" err="1"/>
              <a:t>được</a:t>
            </a:r>
            <a:r>
              <a:rPr lang="vi-VN" dirty="0"/>
              <a:t> liên </a:t>
            </a:r>
            <a:r>
              <a:rPr lang="vi-VN" dirty="0" err="1"/>
              <a:t>kết</a:t>
            </a:r>
            <a:r>
              <a:rPr lang="vi-VN" dirty="0"/>
              <a:t>.</a:t>
            </a:r>
          </a:p>
          <a:p>
            <a:r>
              <a:rPr lang="vi-VN" dirty="0" err="1"/>
              <a:t>kích</a:t>
            </a:r>
            <a:r>
              <a:rPr lang="vi-VN" dirty="0"/>
              <a:t> </a:t>
            </a:r>
            <a:r>
              <a:rPr lang="vi-VN" dirty="0" err="1"/>
              <a:t>cỡ</a:t>
            </a:r>
            <a:r>
              <a:rPr lang="vi-VN" dirty="0"/>
              <a:t> </a:t>
            </a:r>
            <a:r>
              <a:rPr lang="vi-VN" dirty="0" err="1"/>
              <a:t>và</a:t>
            </a:r>
            <a:r>
              <a:rPr lang="vi-VN" dirty="0"/>
              <a:t> </a:t>
            </a:r>
            <a:r>
              <a:rPr lang="vi-VN" dirty="0" err="1"/>
              <a:t>giá</a:t>
            </a:r>
            <a:r>
              <a:rPr lang="vi-VN" dirty="0"/>
              <a:t> </a:t>
            </a:r>
            <a:r>
              <a:rPr lang="vi-VN" dirty="0" err="1"/>
              <a:t>trị</a:t>
            </a:r>
            <a:r>
              <a:rPr lang="vi-VN" dirty="0"/>
              <a:t> </a:t>
            </a:r>
            <a:r>
              <a:rPr lang="vi-VN" dirty="0" err="1"/>
              <a:t>có</a:t>
            </a:r>
            <a:r>
              <a:rPr lang="vi-VN" dirty="0"/>
              <a:t> </a:t>
            </a:r>
            <a:r>
              <a:rPr lang="vi-VN" dirty="0" err="1"/>
              <a:t>tính</a:t>
            </a:r>
            <a:r>
              <a:rPr lang="vi-VN" dirty="0"/>
              <a:t> mâu </a:t>
            </a:r>
            <a:r>
              <a:rPr lang="vi-VN" dirty="0" err="1"/>
              <a:t>thuẫn</a:t>
            </a:r>
            <a:r>
              <a:rPr lang="vi-VN" dirty="0"/>
              <a:t> - </a:t>
            </a:r>
            <a:r>
              <a:rPr lang="vi-VN" dirty="0" err="1"/>
              <a:t>chúng</a:t>
            </a:r>
            <a:r>
              <a:rPr lang="vi-VN" dirty="0"/>
              <a:t> </a:t>
            </a:r>
            <a:r>
              <a:rPr lang="vi-VN" dirty="0" err="1"/>
              <a:t>ảnh</a:t>
            </a:r>
            <a:r>
              <a:rPr lang="vi-VN" dirty="0"/>
              <a:t> </a:t>
            </a:r>
            <a:r>
              <a:rPr lang="vi-VN" dirty="0" err="1"/>
              <a:t>hưởng</a:t>
            </a:r>
            <a:r>
              <a:rPr lang="vi-VN" dirty="0"/>
              <a:t> </a:t>
            </a:r>
            <a:r>
              <a:rPr lang="vi-VN" dirty="0" err="1"/>
              <a:t>đến</a:t>
            </a:r>
            <a:r>
              <a:rPr lang="vi-VN" dirty="0"/>
              <a:t> </a:t>
            </a:r>
            <a:r>
              <a:rPr lang="vi-VN" dirty="0" err="1"/>
              <a:t>khả</a:t>
            </a:r>
            <a:r>
              <a:rPr lang="vi-VN" dirty="0"/>
              <a:t> năng </a:t>
            </a:r>
            <a:r>
              <a:rPr lang="vi-VN" dirty="0" err="1"/>
              <a:t>hiển</a:t>
            </a:r>
            <a:r>
              <a:rPr lang="vi-VN" dirty="0"/>
              <a:t> </a:t>
            </a:r>
            <a:r>
              <a:rPr lang="vi-VN" dirty="0" err="1"/>
              <a:t>thị</a:t>
            </a:r>
            <a:r>
              <a:rPr lang="vi-VN" dirty="0"/>
              <a:t> </a:t>
            </a:r>
            <a:r>
              <a:rPr lang="vi-VN" dirty="0" err="1"/>
              <a:t>của</a:t>
            </a:r>
            <a:r>
              <a:rPr lang="vi-VN" dirty="0"/>
              <a:t> </a:t>
            </a:r>
            <a:r>
              <a:rPr lang="vi-VN" dirty="0" err="1"/>
              <a:t>các</a:t>
            </a:r>
            <a:r>
              <a:rPr lang="vi-VN" dirty="0"/>
              <a:t> </a:t>
            </a:r>
            <a:r>
              <a:rPr lang="vi-VN" dirty="0" err="1"/>
              <a:t>biến</a:t>
            </a:r>
            <a:r>
              <a:rPr lang="vi-VN" dirty="0"/>
              <a:t> </a:t>
            </a:r>
            <a:r>
              <a:rPr lang="vi-VN" dirty="0" err="1"/>
              <a:t>khác</a:t>
            </a:r>
            <a:r>
              <a:rPr lang="vi-VN" dirty="0"/>
              <a:t>. (</a:t>
            </a:r>
            <a:r>
              <a:rPr lang="vi-VN" dirty="0" err="1"/>
              <a:t>ví</a:t>
            </a:r>
            <a:r>
              <a:rPr lang="vi-VN" dirty="0"/>
              <a:t> </a:t>
            </a:r>
            <a:r>
              <a:rPr lang="vi-VN" dirty="0" err="1"/>
              <a:t>dụ</a:t>
            </a:r>
            <a:r>
              <a:rPr lang="vi-VN" dirty="0"/>
              <a:t> như </a:t>
            </a:r>
            <a:r>
              <a:rPr lang="vi-VN" dirty="0" err="1"/>
              <a:t>đường</a:t>
            </a:r>
            <a:r>
              <a:rPr lang="vi-VN" dirty="0"/>
              <a:t> </a:t>
            </a:r>
            <a:r>
              <a:rPr lang="vi-VN" dirty="0" err="1"/>
              <a:t>thẳng</a:t>
            </a:r>
            <a:r>
              <a:rPr lang="vi-VN" dirty="0"/>
              <a:t> </a:t>
            </a:r>
            <a:r>
              <a:rPr lang="vi-VN" dirty="0" err="1"/>
              <a:t>đến</a:t>
            </a:r>
            <a:r>
              <a:rPr lang="vi-VN" dirty="0"/>
              <a:t> </a:t>
            </a:r>
            <a:r>
              <a:rPr lang="vi-VN" dirty="0" err="1"/>
              <a:t>mỏng</a:t>
            </a:r>
            <a:r>
              <a:rPr lang="vi-VN" dirty="0"/>
              <a:t> </a:t>
            </a:r>
            <a:r>
              <a:rPr lang="vi-VN" dirty="0" err="1"/>
              <a:t>để</a:t>
            </a:r>
            <a:r>
              <a:rPr lang="vi-VN" dirty="0"/>
              <a:t> xem </a:t>
            </a:r>
            <a:r>
              <a:rPr lang="vi-VN" dirty="0" err="1"/>
              <a:t>màu</a:t>
            </a:r>
            <a:r>
              <a:rPr lang="vi-VN" dirty="0"/>
              <a:t>)</a:t>
            </a:r>
          </a:p>
          <a:p>
            <a:r>
              <a:rPr lang="vi-VN" b="1" dirty="0" err="1"/>
              <a:t>Nhận</a:t>
            </a:r>
            <a:r>
              <a:rPr lang="vi-VN" b="1" dirty="0"/>
              <a:t> </a:t>
            </a:r>
            <a:r>
              <a:rPr lang="vi-VN" b="1" dirty="0" err="1"/>
              <a:t>thức</a:t>
            </a:r>
            <a:r>
              <a:rPr lang="vi-VN" b="1" dirty="0"/>
              <a:t> </a:t>
            </a:r>
            <a:r>
              <a:rPr lang="vi-VN" b="1" dirty="0" err="1"/>
              <a:t>chọn</a:t>
            </a:r>
            <a:r>
              <a:rPr lang="vi-VN" b="1" dirty="0"/>
              <a:t> </a:t>
            </a:r>
            <a:r>
              <a:rPr lang="vi-VN" b="1" dirty="0" err="1"/>
              <a:t>lọc</a:t>
            </a:r>
            <a:r>
              <a:rPr lang="vi-VN" dirty="0"/>
              <a:t>: xem cô </a:t>
            </a:r>
            <a:r>
              <a:rPr lang="vi-VN" dirty="0" err="1"/>
              <a:t>lập</a:t>
            </a:r>
            <a:r>
              <a:rPr lang="vi-VN" dirty="0"/>
              <a:t> </a:t>
            </a:r>
            <a:r>
              <a:rPr lang="vi-VN" dirty="0" err="1"/>
              <a:t>tất</a:t>
            </a:r>
            <a:r>
              <a:rPr lang="vi-VN" dirty="0"/>
              <a:t> </a:t>
            </a:r>
            <a:r>
              <a:rPr lang="vi-VN" dirty="0" err="1"/>
              <a:t>cả</a:t>
            </a:r>
            <a:r>
              <a:rPr lang="vi-VN" dirty="0"/>
              <a:t> </a:t>
            </a:r>
            <a:r>
              <a:rPr lang="vi-VN" dirty="0" err="1"/>
              <a:t>thành</a:t>
            </a:r>
            <a:r>
              <a:rPr lang="vi-VN" dirty="0"/>
              <a:t> viên </a:t>
            </a:r>
            <a:r>
              <a:rPr lang="vi-VN" dirty="0" err="1"/>
              <a:t>nhóm</a:t>
            </a:r>
            <a:r>
              <a:rPr lang="vi-VN" dirty="0"/>
              <a:t> </a:t>
            </a:r>
            <a:r>
              <a:rPr lang="vi-VN" dirty="0" err="1"/>
              <a:t>vào</a:t>
            </a:r>
            <a:r>
              <a:rPr lang="vi-VN" dirty="0"/>
              <a:t> </a:t>
            </a:r>
            <a:r>
              <a:rPr lang="vi-VN" dirty="0" err="1"/>
              <a:t>một</a:t>
            </a:r>
            <a:r>
              <a:rPr lang="vi-VN" dirty="0"/>
              <a:t> </a:t>
            </a:r>
            <a:r>
              <a:rPr lang="vi-VN" dirty="0" err="1"/>
              <a:t>hình</a:t>
            </a:r>
            <a:r>
              <a:rPr lang="vi-VN" dirty="0"/>
              <a:t> </a:t>
            </a:r>
            <a:r>
              <a:rPr lang="vi-VN" dirty="0" err="1"/>
              <a:t>ảnh</a:t>
            </a:r>
            <a:r>
              <a:rPr lang="vi-VN" dirty="0"/>
              <a:t>.</a:t>
            </a:r>
          </a:p>
          <a:p>
            <a:r>
              <a:rPr lang="vi-VN" dirty="0" err="1"/>
              <a:t>hình</a:t>
            </a:r>
            <a:r>
              <a:rPr lang="vi-VN" dirty="0"/>
              <a:t> </a:t>
            </a:r>
            <a:r>
              <a:rPr lang="vi-VN" dirty="0" err="1"/>
              <a:t>dạng</a:t>
            </a:r>
            <a:r>
              <a:rPr lang="vi-VN" dirty="0"/>
              <a:t> không </a:t>
            </a:r>
            <a:r>
              <a:rPr lang="vi-VN" dirty="0" err="1"/>
              <a:t>phải</a:t>
            </a:r>
            <a:r>
              <a:rPr lang="vi-VN" dirty="0"/>
              <a:t> </a:t>
            </a:r>
            <a:r>
              <a:rPr lang="vi-VN" dirty="0" err="1"/>
              <a:t>là</a:t>
            </a:r>
            <a:r>
              <a:rPr lang="vi-VN" dirty="0"/>
              <a:t> </a:t>
            </a:r>
            <a:r>
              <a:rPr lang="vi-VN" dirty="0" err="1"/>
              <a:t>lựa</a:t>
            </a:r>
            <a:r>
              <a:rPr lang="vi-VN" dirty="0"/>
              <a:t> </a:t>
            </a:r>
            <a:r>
              <a:rPr lang="vi-VN" dirty="0" err="1"/>
              <a:t>chọn</a:t>
            </a:r>
            <a:r>
              <a:rPr lang="vi-VN" dirty="0"/>
              <a:t>.</a:t>
            </a:r>
          </a:p>
          <a:p>
            <a:r>
              <a:rPr lang="vi-VN" b="1" dirty="0" err="1"/>
              <a:t>Nhận</a:t>
            </a:r>
            <a:r>
              <a:rPr lang="vi-VN" b="1" dirty="0"/>
              <a:t> </a:t>
            </a:r>
            <a:r>
              <a:rPr lang="vi-VN" b="1" dirty="0" err="1"/>
              <a:t>thức</a:t>
            </a:r>
            <a:r>
              <a:rPr lang="vi-VN" b="1" dirty="0"/>
              <a:t> theo </a:t>
            </a:r>
            <a:r>
              <a:rPr lang="vi-VN" b="1" dirty="0" err="1"/>
              <a:t>thứ</a:t>
            </a:r>
            <a:r>
              <a:rPr lang="vi-VN" b="1" dirty="0"/>
              <a:t> </a:t>
            </a:r>
            <a:r>
              <a:rPr lang="vi-VN" b="1" dirty="0" err="1"/>
              <a:t>tự</a:t>
            </a:r>
            <a:r>
              <a:rPr lang="vi-VN" dirty="0"/>
              <a:t>: xem </a:t>
            </a:r>
            <a:r>
              <a:rPr lang="vi-VN" dirty="0" err="1"/>
              <a:t>có</a:t>
            </a:r>
            <a:r>
              <a:rPr lang="vi-VN" dirty="0"/>
              <a:t> </a:t>
            </a:r>
            <a:r>
              <a:rPr lang="vi-VN" dirty="0" err="1"/>
              <a:t>thể</a:t>
            </a:r>
            <a:r>
              <a:rPr lang="vi-VN" dirty="0"/>
              <a:t> </a:t>
            </a:r>
            <a:r>
              <a:rPr lang="vi-VN" dirty="0" err="1"/>
              <a:t>xác</a:t>
            </a:r>
            <a:r>
              <a:rPr lang="vi-VN" dirty="0"/>
              <a:t> </a:t>
            </a:r>
            <a:r>
              <a:rPr lang="vi-VN" dirty="0" err="1"/>
              <a:t>định</a:t>
            </a:r>
            <a:r>
              <a:rPr lang="vi-VN" dirty="0"/>
              <a:t> </a:t>
            </a:r>
            <a:r>
              <a:rPr lang="vi-VN" dirty="0" err="1"/>
              <a:t>thứ</a:t>
            </a:r>
            <a:r>
              <a:rPr lang="vi-VN" dirty="0"/>
              <a:t> </a:t>
            </a:r>
            <a:r>
              <a:rPr lang="vi-VN" dirty="0" err="1"/>
              <a:t>tự</a:t>
            </a:r>
            <a:r>
              <a:rPr lang="vi-VN" dirty="0"/>
              <a:t> (</a:t>
            </a:r>
            <a:r>
              <a:rPr lang="vi-VN" dirty="0" err="1"/>
              <a:t>xếp</a:t>
            </a:r>
            <a:r>
              <a:rPr lang="vi-VN" dirty="0"/>
              <a:t> </a:t>
            </a:r>
            <a:r>
              <a:rPr lang="vi-VN" dirty="0" err="1"/>
              <a:t>hạng</a:t>
            </a:r>
            <a:r>
              <a:rPr lang="vi-VN" dirty="0"/>
              <a:t>).</a:t>
            </a:r>
          </a:p>
          <a:p>
            <a:r>
              <a:rPr lang="vi-VN" dirty="0" err="1"/>
              <a:t>Đặt</a:t>
            </a:r>
            <a:r>
              <a:rPr lang="vi-VN" dirty="0"/>
              <a:t> </a:t>
            </a:r>
            <a:r>
              <a:rPr lang="vi-VN" dirty="0" err="1"/>
              <a:t>hàng</a:t>
            </a:r>
            <a:r>
              <a:rPr lang="vi-VN" dirty="0"/>
              <a:t> </a:t>
            </a:r>
            <a:r>
              <a:rPr lang="vi-VN" dirty="0" err="1"/>
              <a:t>làm</a:t>
            </a:r>
            <a:r>
              <a:rPr lang="vi-VN" dirty="0"/>
              <a:t> </a:t>
            </a:r>
            <a:r>
              <a:rPr lang="vi-VN" dirty="0" err="1"/>
              <a:t>giảm</a:t>
            </a:r>
            <a:r>
              <a:rPr lang="vi-VN" dirty="0"/>
              <a:t> nhu </a:t>
            </a:r>
            <a:r>
              <a:rPr lang="vi-VN" dirty="0" err="1"/>
              <a:t>cầu</a:t>
            </a:r>
            <a:r>
              <a:rPr lang="vi-VN" dirty="0"/>
              <a:t> </a:t>
            </a:r>
            <a:r>
              <a:rPr lang="vi-VN" dirty="0" err="1"/>
              <a:t>về</a:t>
            </a:r>
            <a:r>
              <a:rPr lang="vi-VN" dirty="0"/>
              <a:t> </a:t>
            </a:r>
            <a:r>
              <a:rPr lang="vi-VN" dirty="0" err="1"/>
              <a:t>các</a:t>
            </a:r>
            <a:r>
              <a:rPr lang="vi-VN" dirty="0"/>
              <a:t> </a:t>
            </a:r>
            <a:r>
              <a:rPr lang="vi-VN" dirty="0" err="1"/>
              <a:t>huyền</a:t>
            </a:r>
            <a:r>
              <a:rPr lang="vi-VN" dirty="0"/>
              <a:t> </a:t>
            </a:r>
            <a:r>
              <a:rPr lang="vi-VN" dirty="0" err="1"/>
              <a:t>thoại</a:t>
            </a:r>
            <a:r>
              <a:rPr lang="vi-VN" dirty="0"/>
              <a:t> (</a:t>
            </a:r>
            <a:r>
              <a:rPr lang="vi-VN" dirty="0" err="1"/>
              <a:t>chìa</a:t>
            </a:r>
            <a:r>
              <a:rPr lang="vi-VN" dirty="0"/>
              <a:t> </a:t>
            </a:r>
            <a:r>
              <a:rPr lang="vi-VN" dirty="0" err="1"/>
              <a:t>khóa</a:t>
            </a:r>
            <a:r>
              <a:rPr lang="vi-VN" dirty="0"/>
              <a:t>).</a:t>
            </a:r>
          </a:p>
          <a:p>
            <a:r>
              <a:rPr lang="vi-VN" dirty="0" err="1"/>
              <a:t>Vị</a:t>
            </a:r>
            <a:r>
              <a:rPr lang="vi-VN" dirty="0"/>
              <a:t> </a:t>
            </a:r>
            <a:r>
              <a:rPr lang="vi-VN" dirty="0" err="1"/>
              <a:t>trí</a:t>
            </a:r>
            <a:r>
              <a:rPr lang="vi-VN" dirty="0"/>
              <a:t>, </a:t>
            </a:r>
            <a:r>
              <a:rPr lang="vi-VN" dirty="0" err="1"/>
              <a:t>kích</a:t>
            </a:r>
            <a:r>
              <a:rPr lang="vi-VN" dirty="0"/>
              <a:t> </a:t>
            </a:r>
            <a:r>
              <a:rPr lang="vi-VN" dirty="0" err="1"/>
              <a:t>thước</a:t>
            </a:r>
            <a:r>
              <a:rPr lang="vi-VN" dirty="0"/>
              <a:t> </a:t>
            </a:r>
            <a:r>
              <a:rPr lang="vi-VN" dirty="0" err="1"/>
              <a:t>và</a:t>
            </a:r>
            <a:r>
              <a:rPr lang="vi-VN" dirty="0"/>
              <a:t> </a:t>
            </a:r>
            <a:r>
              <a:rPr lang="vi-VN" dirty="0" err="1"/>
              <a:t>giá</a:t>
            </a:r>
            <a:r>
              <a:rPr lang="vi-VN" dirty="0"/>
              <a:t> </a:t>
            </a:r>
            <a:r>
              <a:rPr lang="vi-VN" dirty="0" err="1"/>
              <a:t>trị</a:t>
            </a:r>
            <a:r>
              <a:rPr lang="vi-VN" dirty="0"/>
              <a:t> cho </a:t>
            </a:r>
            <a:r>
              <a:rPr lang="vi-VN" dirty="0" err="1"/>
              <a:t>phép</a:t>
            </a:r>
            <a:r>
              <a:rPr lang="vi-VN" dirty="0"/>
              <a:t> </a:t>
            </a:r>
            <a:r>
              <a:rPr lang="vi-VN" dirty="0" err="1"/>
              <a:t>đặt</a:t>
            </a:r>
            <a:r>
              <a:rPr lang="vi-VN" dirty="0"/>
              <a:t> </a:t>
            </a:r>
            <a:r>
              <a:rPr lang="vi-VN" dirty="0" err="1"/>
              <a:t>hàng</a:t>
            </a:r>
            <a:endParaRPr lang="vi-VN" dirty="0"/>
          </a:p>
          <a:p>
            <a:r>
              <a:rPr lang="vi-VN" b="1" dirty="0" err="1"/>
              <a:t>Nhận</a:t>
            </a:r>
            <a:r>
              <a:rPr lang="vi-VN" b="1" dirty="0"/>
              <a:t> </a:t>
            </a:r>
            <a:r>
              <a:rPr lang="vi-VN" b="1" dirty="0" err="1"/>
              <a:t>thức</a:t>
            </a:r>
            <a:r>
              <a:rPr lang="vi-VN" b="1" dirty="0"/>
              <a:t> </a:t>
            </a:r>
            <a:r>
              <a:rPr lang="vi-VN" b="1" dirty="0" err="1"/>
              <a:t>định</a:t>
            </a:r>
            <a:r>
              <a:rPr lang="vi-VN" b="1" dirty="0"/>
              <a:t> </a:t>
            </a:r>
            <a:r>
              <a:rPr lang="vi-VN" b="1" dirty="0" err="1"/>
              <a:t>lượng</a:t>
            </a:r>
            <a:r>
              <a:rPr lang="vi-VN" dirty="0"/>
              <a:t>: xem </a:t>
            </a:r>
            <a:r>
              <a:rPr lang="vi-VN" dirty="0" err="1"/>
              <a:t>có</a:t>
            </a:r>
            <a:r>
              <a:rPr lang="vi-VN" dirty="0"/>
              <a:t> </a:t>
            </a:r>
            <a:r>
              <a:rPr lang="vi-VN" dirty="0" err="1"/>
              <a:t>thể</a:t>
            </a:r>
            <a:r>
              <a:rPr lang="vi-VN" dirty="0"/>
              <a:t> </a:t>
            </a:r>
            <a:r>
              <a:rPr lang="vi-VN" dirty="0" err="1"/>
              <a:t>xác</a:t>
            </a:r>
            <a:r>
              <a:rPr lang="vi-VN" dirty="0"/>
              <a:t> </a:t>
            </a:r>
            <a:r>
              <a:rPr lang="vi-VN" dirty="0" err="1"/>
              <a:t>định</a:t>
            </a:r>
            <a:r>
              <a:rPr lang="vi-VN" dirty="0"/>
              <a:t> </a:t>
            </a:r>
            <a:r>
              <a:rPr lang="vi-VN" dirty="0" err="1"/>
              <a:t>số</a:t>
            </a:r>
            <a:r>
              <a:rPr lang="vi-VN" dirty="0"/>
              <a:t> </a:t>
            </a:r>
            <a:r>
              <a:rPr lang="vi-VN" dirty="0" err="1"/>
              <a:t>tiền</a:t>
            </a:r>
            <a:r>
              <a:rPr lang="vi-VN" dirty="0"/>
              <a:t> tương </a:t>
            </a:r>
            <a:r>
              <a:rPr lang="vi-VN" dirty="0" err="1"/>
              <a:t>đối</a:t>
            </a:r>
            <a:r>
              <a:rPr lang="vi-VN" dirty="0"/>
              <a:t> </a:t>
            </a:r>
            <a:r>
              <a:rPr lang="vi-VN" dirty="0" err="1"/>
              <a:t>của</a:t>
            </a:r>
            <a:r>
              <a:rPr lang="vi-VN" dirty="0"/>
              <a:t> </a:t>
            </a:r>
            <a:r>
              <a:rPr lang="vi-VN" dirty="0" err="1"/>
              <a:t>sự</a:t>
            </a:r>
            <a:r>
              <a:rPr lang="vi-VN" dirty="0"/>
              <a:t> </a:t>
            </a:r>
            <a:r>
              <a:rPr lang="vi-VN" dirty="0" err="1"/>
              <a:t>khác</a:t>
            </a:r>
            <a:r>
              <a:rPr lang="vi-VN" dirty="0"/>
              <a:t> </a:t>
            </a:r>
            <a:r>
              <a:rPr lang="vi-VN" dirty="0" err="1"/>
              <a:t>biệt</a:t>
            </a:r>
            <a:r>
              <a:rPr lang="vi-VN" dirty="0"/>
              <a:t> không </a:t>
            </a:r>
            <a:r>
              <a:rPr lang="vi-VN" dirty="0" err="1"/>
              <a:t>chỉ</a:t>
            </a:r>
            <a:r>
              <a:rPr lang="vi-VN" dirty="0"/>
              <a:t> </a:t>
            </a:r>
            <a:r>
              <a:rPr lang="vi-VN" dirty="0" err="1"/>
              <a:t>xếp</a:t>
            </a:r>
            <a:r>
              <a:rPr lang="vi-VN" dirty="0"/>
              <a:t> </a:t>
            </a:r>
            <a:r>
              <a:rPr lang="vi-VN" dirty="0" err="1"/>
              <a:t>hạng</a:t>
            </a:r>
            <a:r>
              <a:rPr lang="vi-VN" dirty="0"/>
              <a:t>. </a:t>
            </a:r>
            <a:r>
              <a:rPr lang="vi-VN" dirty="0" err="1"/>
              <a:t>Phải</a:t>
            </a:r>
            <a:r>
              <a:rPr lang="vi-VN" dirty="0"/>
              <a:t> </a:t>
            </a:r>
            <a:r>
              <a:rPr lang="vi-VN" dirty="0" err="1"/>
              <a:t>rõ</a:t>
            </a:r>
            <a:r>
              <a:rPr lang="vi-VN" dirty="0"/>
              <a:t> </a:t>
            </a:r>
            <a:r>
              <a:rPr lang="vi-VN" dirty="0" err="1"/>
              <a:t>ràng</a:t>
            </a:r>
            <a:r>
              <a:rPr lang="vi-VN" dirty="0"/>
              <a:t>.</a:t>
            </a:r>
          </a:p>
          <a:p>
            <a:r>
              <a:rPr lang="vi-VN" dirty="0" err="1"/>
              <a:t>kích</a:t>
            </a:r>
            <a:r>
              <a:rPr lang="vi-VN" dirty="0"/>
              <a:t> </a:t>
            </a:r>
            <a:r>
              <a:rPr lang="vi-VN" dirty="0" err="1"/>
              <a:t>thước</a:t>
            </a:r>
            <a:r>
              <a:rPr lang="vi-VN" dirty="0"/>
              <a:t> (</a:t>
            </a:r>
            <a:r>
              <a:rPr lang="vi-VN" dirty="0" err="1"/>
              <a:t>diện</a:t>
            </a:r>
            <a:r>
              <a:rPr lang="vi-VN" dirty="0"/>
              <a:t> </a:t>
            </a:r>
            <a:r>
              <a:rPr lang="vi-VN" dirty="0" err="1"/>
              <a:t>tích</a:t>
            </a:r>
            <a:r>
              <a:rPr lang="vi-VN" dirty="0"/>
              <a:t>) </a:t>
            </a:r>
            <a:r>
              <a:rPr lang="vi-VN" dirty="0" err="1"/>
              <a:t>và</a:t>
            </a:r>
            <a:r>
              <a:rPr lang="vi-VN" dirty="0"/>
              <a:t> </a:t>
            </a:r>
            <a:r>
              <a:rPr lang="vi-VN" dirty="0" err="1"/>
              <a:t>vị</a:t>
            </a:r>
            <a:r>
              <a:rPr lang="vi-VN" dirty="0"/>
              <a:t> </a:t>
            </a:r>
            <a:r>
              <a:rPr lang="vi-VN" dirty="0" err="1"/>
              <a:t>trí</a:t>
            </a:r>
            <a:r>
              <a:rPr lang="vi-VN" dirty="0"/>
              <a:t> </a:t>
            </a:r>
            <a:r>
              <a:rPr lang="vi-VN" dirty="0" err="1"/>
              <a:t>là</a:t>
            </a:r>
            <a:r>
              <a:rPr lang="vi-VN" dirty="0"/>
              <a:t> </a:t>
            </a:r>
            <a:r>
              <a:rPr lang="vi-VN" dirty="0" err="1"/>
              <a:t>định</a:t>
            </a:r>
            <a:r>
              <a:rPr lang="vi-VN" dirty="0"/>
              <a:t> </a:t>
            </a:r>
            <a:r>
              <a:rPr lang="vi-VN" dirty="0" err="1"/>
              <a:t>lượng</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57</a:t>
            </a:fld>
            <a:endParaRPr lang="en-US"/>
          </a:p>
        </p:txBody>
      </p:sp>
    </p:spTree>
    <p:extLst>
      <p:ext uri="{BB962C8B-B14F-4D97-AF65-F5344CB8AC3E}">
        <p14:creationId xmlns:p14="http://schemas.microsoft.com/office/powerpoint/2010/main" val="2091826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a:t>3 tương </a:t>
            </a:r>
            <a:r>
              <a:rPr lang="vi-VN" dirty="0" err="1"/>
              <a:t>tác</a:t>
            </a:r>
            <a:r>
              <a:rPr lang="vi-VN" dirty="0"/>
              <a:t> </a:t>
            </a:r>
            <a:r>
              <a:rPr lang="vi-VN" dirty="0" err="1"/>
              <a:t>các</a:t>
            </a:r>
            <a:r>
              <a:rPr lang="vi-VN" dirty="0"/>
              <a:t> </a:t>
            </a:r>
            <a:r>
              <a:rPr lang="vi-VN" dirty="0" err="1"/>
              <a:t>biến</a:t>
            </a:r>
            <a:r>
              <a:rPr lang="vi-VN" dirty="0"/>
              <a:t> </a:t>
            </a:r>
            <a:r>
              <a:rPr lang="vi-VN" dirty="0" err="1"/>
              <a:t>của</a:t>
            </a:r>
            <a:r>
              <a:rPr lang="vi-VN" dirty="0"/>
              <a:t> </a:t>
            </a:r>
            <a:r>
              <a:rPr lang="vi-VN" dirty="0" err="1"/>
              <a:t>tầm</a:t>
            </a:r>
            <a:r>
              <a:rPr lang="vi-VN" dirty="0"/>
              <a:t> </a:t>
            </a:r>
            <a:r>
              <a:rPr lang="vi-VN" dirty="0" err="1"/>
              <a:t>nhìn</a:t>
            </a:r>
            <a:r>
              <a:rPr lang="vi-VN" dirty="0"/>
              <a:t> </a:t>
            </a:r>
            <a:r>
              <a:rPr lang="vi-VN" dirty="0" err="1"/>
              <a:t>màu</a:t>
            </a:r>
            <a:r>
              <a:rPr lang="vi-VN" dirty="0"/>
              <a:t> </a:t>
            </a:r>
            <a:r>
              <a:rPr lang="vi-VN" dirty="0" err="1"/>
              <a:t>sắc</a:t>
            </a:r>
            <a:r>
              <a:rPr lang="vi-VN" dirty="0"/>
              <a:t>:</a:t>
            </a:r>
          </a:p>
          <a:p>
            <a:pPr marL="342900" indent="-342900">
              <a:buFont typeface="Arial" panose="020B0604020202020204" pitchFamily="34" charset="0"/>
              <a:buChar char="•"/>
            </a:pPr>
            <a:r>
              <a:rPr lang="en-US" dirty="0" err="1"/>
              <a:t>Sắc</a:t>
            </a:r>
            <a:r>
              <a:rPr lang="en-US" dirty="0"/>
              <a:t> </a:t>
            </a:r>
            <a:r>
              <a:rPr lang="en-US" dirty="0" err="1"/>
              <a:t>thái</a:t>
            </a:r>
            <a:r>
              <a:rPr lang="en-US" dirty="0"/>
              <a:t> </a:t>
            </a:r>
            <a:r>
              <a:rPr lang="en-US" dirty="0" err="1"/>
              <a:t>của</a:t>
            </a:r>
            <a:r>
              <a:rPr lang="en-US" dirty="0"/>
              <a:t> </a:t>
            </a:r>
            <a:r>
              <a:rPr lang="en-US" dirty="0" err="1"/>
              <a:t>màu</a:t>
            </a:r>
            <a:endParaRPr lang="vi-VN" dirty="0"/>
          </a:p>
          <a:p>
            <a:pPr marL="342900" indent="-342900">
              <a:buFont typeface="Arial" panose="020B0604020202020204" pitchFamily="34" charset="0"/>
              <a:buChar char="•"/>
            </a:pPr>
            <a:r>
              <a:rPr lang="vi-VN" dirty="0" err="1"/>
              <a:t>Mức</a:t>
            </a:r>
            <a:r>
              <a:rPr lang="vi-VN" dirty="0"/>
              <a:t> </a:t>
            </a:r>
            <a:r>
              <a:rPr lang="vi-VN" dirty="0" err="1"/>
              <a:t>độ</a:t>
            </a:r>
            <a:r>
              <a:rPr lang="vi-VN" dirty="0"/>
              <a:t> </a:t>
            </a:r>
            <a:r>
              <a:rPr lang="vi-VN" dirty="0" err="1"/>
              <a:t>sáng</a:t>
            </a:r>
            <a:r>
              <a:rPr lang="vi-VN" dirty="0"/>
              <a:t> (</a:t>
            </a:r>
            <a:r>
              <a:rPr lang="vi-VN" dirty="0" err="1"/>
              <a:t>sáng</a:t>
            </a:r>
            <a:r>
              <a:rPr lang="vi-VN" dirty="0"/>
              <a:t> - ngu si </a:t>
            </a:r>
            <a:r>
              <a:rPr lang="vi-VN" dirty="0" err="1"/>
              <a:t>đần</a:t>
            </a:r>
            <a:r>
              <a:rPr lang="vi-VN" dirty="0"/>
              <a:t> </a:t>
            </a:r>
            <a:r>
              <a:rPr lang="vi-VN" dirty="0" err="1"/>
              <a:t>độn</a:t>
            </a:r>
            <a:r>
              <a:rPr lang="vi-VN" dirty="0"/>
              <a:t>)</a:t>
            </a:r>
          </a:p>
          <a:p>
            <a:pPr marL="342900" indent="-342900">
              <a:buFont typeface="Arial" panose="020B0604020202020204" pitchFamily="34" charset="0"/>
              <a:buChar char="•"/>
            </a:pPr>
            <a:r>
              <a:rPr lang="vi-VN" dirty="0" err="1"/>
              <a:t>Độ</a:t>
            </a:r>
            <a:r>
              <a:rPr lang="vi-VN" dirty="0"/>
              <a:t> </a:t>
            </a:r>
            <a:r>
              <a:rPr lang="vi-VN" dirty="0" err="1"/>
              <a:t>bão</a:t>
            </a:r>
            <a:r>
              <a:rPr lang="vi-VN" dirty="0"/>
              <a:t> </a:t>
            </a:r>
            <a:r>
              <a:rPr lang="vi-VN" dirty="0" err="1"/>
              <a:t>hòa</a:t>
            </a:r>
            <a:r>
              <a:rPr lang="vi-VN" dirty="0"/>
              <a:t>% </a:t>
            </a:r>
            <a:r>
              <a:rPr lang="vi-VN" dirty="0" err="1"/>
              <a:t>màu</a:t>
            </a:r>
            <a:r>
              <a:rPr lang="vi-VN" dirty="0"/>
              <a:t> trong </a:t>
            </a:r>
            <a:r>
              <a:rPr lang="vi-VN" dirty="0" err="1"/>
              <a:t>trường</a:t>
            </a:r>
            <a:endParaRPr lang="vi-VN" dirty="0"/>
          </a:p>
          <a:p>
            <a:r>
              <a:rPr lang="vi-VN" dirty="0" err="1"/>
              <a:t>Lý</a:t>
            </a:r>
            <a:r>
              <a:rPr lang="vi-VN" dirty="0"/>
              <a:t> </a:t>
            </a:r>
            <a:r>
              <a:rPr lang="vi-VN" dirty="0" err="1"/>
              <a:t>thuyết</a:t>
            </a:r>
            <a:r>
              <a:rPr lang="vi-VN" dirty="0"/>
              <a:t> </a:t>
            </a:r>
            <a:r>
              <a:rPr lang="vi-VN" dirty="0" err="1"/>
              <a:t>quá</a:t>
            </a:r>
            <a:r>
              <a:rPr lang="vi-VN" dirty="0"/>
              <a:t> </a:t>
            </a:r>
            <a:r>
              <a:rPr lang="vi-VN" dirty="0" err="1"/>
              <a:t>trình</a:t>
            </a:r>
            <a:r>
              <a:rPr lang="vi-VN" dirty="0"/>
              <a:t> </a:t>
            </a:r>
            <a:r>
              <a:rPr lang="vi-VN" dirty="0" err="1"/>
              <a:t>đối</a:t>
            </a:r>
            <a:r>
              <a:rPr lang="vi-VN" dirty="0"/>
              <a:t> </a:t>
            </a:r>
            <a:r>
              <a:rPr lang="vi-VN" dirty="0" err="1"/>
              <a:t>nghịch</a:t>
            </a:r>
            <a:r>
              <a:rPr lang="vi-VN" dirty="0"/>
              <a:t> </a:t>
            </a:r>
            <a:r>
              <a:rPr lang="vi-VN" dirty="0" err="1"/>
              <a:t>về</a:t>
            </a:r>
            <a:r>
              <a:rPr lang="vi-VN" dirty="0"/>
              <a:t> </a:t>
            </a:r>
            <a:r>
              <a:rPr lang="vi-VN" dirty="0" err="1"/>
              <a:t>tầm</a:t>
            </a:r>
            <a:r>
              <a:rPr lang="vi-VN" dirty="0"/>
              <a:t> </a:t>
            </a:r>
            <a:r>
              <a:rPr lang="vi-VN" dirty="0" err="1"/>
              <a:t>nhìn</a:t>
            </a:r>
            <a:r>
              <a:rPr lang="vi-VN" dirty="0"/>
              <a:t> </a:t>
            </a:r>
            <a:r>
              <a:rPr lang="vi-VN" dirty="0" err="1"/>
              <a:t>màu</a:t>
            </a:r>
            <a:endParaRPr lang="vi-VN" dirty="0"/>
          </a:p>
          <a:p>
            <a:pPr marL="342900" indent="-342900">
              <a:buFont typeface="Arial" panose="020B0604020202020204" pitchFamily="34" charset="0"/>
              <a:buChar char="•"/>
            </a:pPr>
            <a:r>
              <a:rPr lang="vi-VN" dirty="0" err="1"/>
              <a:t>Những</a:t>
            </a:r>
            <a:r>
              <a:rPr lang="vi-VN" dirty="0"/>
              <a:t> </a:t>
            </a:r>
            <a:r>
              <a:rPr lang="vi-VN" dirty="0" err="1"/>
              <a:t>màu</a:t>
            </a:r>
            <a:r>
              <a:rPr lang="vi-VN" dirty="0"/>
              <a:t> </a:t>
            </a:r>
            <a:r>
              <a:rPr lang="vi-VN" dirty="0" err="1"/>
              <a:t>này</a:t>
            </a:r>
            <a:r>
              <a:rPr lang="vi-VN" dirty="0"/>
              <a:t> không </a:t>
            </a:r>
            <a:r>
              <a:rPr lang="vi-VN" dirty="0" err="1"/>
              <a:t>thể</a:t>
            </a:r>
            <a:r>
              <a:rPr lang="vi-VN" dirty="0"/>
              <a:t> </a:t>
            </a:r>
            <a:r>
              <a:rPr lang="vi-VN" dirty="0" err="1"/>
              <a:t>nhìn</a:t>
            </a:r>
            <a:r>
              <a:rPr lang="vi-VN" dirty="0"/>
              <a:t> </a:t>
            </a:r>
            <a:r>
              <a:rPr lang="vi-VN" dirty="0" err="1"/>
              <a:t>thấy</a:t>
            </a:r>
            <a:r>
              <a:rPr lang="vi-VN" dirty="0"/>
              <a:t> trong </a:t>
            </a:r>
            <a:r>
              <a:rPr lang="vi-VN" dirty="0" err="1"/>
              <a:t>cùng</a:t>
            </a:r>
            <a:r>
              <a:rPr lang="vi-VN" dirty="0"/>
              <a:t> </a:t>
            </a:r>
            <a:r>
              <a:rPr lang="vi-VN" dirty="0" err="1"/>
              <a:t>một</a:t>
            </a:r>
            <a:r>
              <a:rPr lang="vi-VN" dirty="0"/>
              <a:t> </a:t>
            </a:r>
            <a:r>
              <a:rPr lang="vi-VN" dirty="0" err="1"/>
              <a:t>mảng</a:t>
            </a:r>
            <a:r>
              <a:rPr lang="vi-VN" dirty="0"/>
              <a:t> </a:t>
            </a:r>
            <a:r>
              <a:rPr lang="vi-VN" dirty="0" err="1"/>
              <a:t>của</a:t>
            </a:r>
            <a:r>
              <a:rPr lang="vi-VN" dirty="0"/>
              <a:t> </a:t>
            </a:r>
            <a:r>
              <a:rPr lang="vi-VN" dirty="0" err="1"/>
              <a:t>ánh</a:t>
            </a:r>
            <a:r>
              <a:rPr lang="vi-VN" dirty="0"/>
              <a:t> </a:t>
            </a:r>
            <a:r>
              <a:rPr lang="vi-VN" dirty="0" err="1"/>
              <a:t>sáng</a:t>
            </a:r>
            <a:r>
              <a:rPr lang="vi-VN" dirty="0"/>
              <a:t> (</a:t>
            </a:r>
            <a:r>
              <a:rPr lang="vi-VN" dirty="0" err="1"/>
              <a:t>liền</a:t>
            </a:r>
            <a:r>
              <a:rPr lang="vi-VN" dirty="0"/>
              <a:t> </a:t>
            </a:r>
            <a:r>
              <a:rPr lang="vi-VN" dirty="0" err="1"/>
              <a:t>kề</a:t>
            </a:r>
            <a:r>
              <a:rPr lang="vi-VN" dirty="0"/>
              <a:t>).</a:t>
            </a:r>
          </a:p>
          <a:p>
            <a:pPr marL="342900" indent="-342900">
              <a:buFont typeface="Arial" panose="020B0604020202020204" pitchFamily="34" charset="0"/>
              <a:buChar char="•"/>
            </a:pPr>
            <a:r>
              <a:rPr lang="vi-VN" dirty="0" err="1"/>
              <a:t>Họ</a:t>
            </a:r>
            <a:r>
              <a:rPr lang="vi-VN" dirty="0"/>
              <a:t> </a:t>
            </a:r>
            <a:r>
              <a:rPr lang="vi-VN" dirty="0" err="1"/>
              <a:t>sản</a:t>
            </a:r>
            <a:r>
              <a:rPr lang="vi-VN" dirty="0"/>
              <a:t> </a:t>
            </a:r>
            <a:r>
              <a:rPr lang="vi-VN" dirty="0" err="1"/>
              <a:t>xuất</a:t>
            </a:r>
            <a:r>
              <a:rPr lang="vi-VN" dirty="0"/>
              <a:t> </a:t>
            </a:r>
            <a:r>
              <a:rPr lang="vi-VN" dirty="0" err="1"/>
              <a:t>bóng</a:t>
            </a:r>
            <a:r>
              <a:rPr lang="vi-VN" dirty="0"/>
              <a:t> </a:t>
            </a:r>
            <a:r>
              <a:rPr lang="vi-VN" dirty="0" err="1"/>
              <a:t>tối</a:t>
            </a:r>
            <a:r>
              <a:rPr lang="vi-VN" dirty="0"/>
              <a:t> </a:t>
            </a:r>
            <a:r>
              <a:rPr lang="vi-VN" dirty="0" err="1"/>
              <a:t>và</a:t>
            </a:r>
            <a:r>
              <a:rPr lang="vi-VN" dirty="0"/>
              <a:t> </a:t>
            </a:r>
            <a:r>
              <a:rPr lang="vi-VN" dirty="0" err="1"/>
              <a:t>cạnh</a:t>
            </a:r>
            <a:r>
              <a:rPr lang="vi-VN" dirty="0"/>
              <a:t>.</a:t>
            </a:r>
          </a:p>
          <a:p>
            <a:pPr marL="342900" indent="-342900">
              <a:buFont typeface="Arial" panose="020B0604020202020204" pitchFamily="34" charset="0"/>
              <a:buChar char="•"/>
            </a:pPr>
            <a:r>
              <a:rPr lang="vi-VN" dirty="0" err="1"/>
              <a:t>Tránh</a:t>
            </a:r>
            <a:r>
              <a:rPr lang="vi-VN" dirty="0"/>
              <a:t> </a:t>
            </a:r>
            <a:r>
              <a:rPr lang="vi-VN" dirty="0" err="1"/>
              <a:t>sử</a:t>
            </a:r>
            <a:r>
              <a:rPr lang="vi-VN" dirty="0"/>
              <a:t> </a:t>
            </a:r>
            <a:r>
              <a:rPr lang="vi-VN" dirty="0" err="1"/>
              <a:t>dụng</a:t>
            </a:r>
            <a:r>
              <a:rPr lang="vi-VN" dirty="0"/>
              <a:t> </a:t>
            </a:r>
            <a:r>
              <a:rPr lang="vi-VN" dirty="0" err="1"/>
              <a:t>màu</a:t>
            </a:r>
            <a:r>
              <a:rPr lang="vi-VN" dirty="0"/>
              <a:t> </a:t>
            </a:r>
            <a:r>
              <a:rPr lang="vi-VN" dirty="0" err="1"/>
              <a:t>đối</a:t>
            </a:r>
            <a:r>
              <a:rPr lang="vi-VN" dirty="0"/>
              <a:t> </a:t>
            </a:r>
            <a:r>
              <a:rPr lang="vi-VN" dirty="0" err="1"/>
              <a:t>lập</a:t>
            </a:r>
            <a:r>
              <a:rPr lang="vi-VN" dirty="0"/>
              <a:t> (</a:t>
            </a:r>
            <a:r>
              <a:rPr lang="vi-VN" dirty="0" err="1"/>
              <a:t>đối</a:t>
            </a:r>
            <a:r>
              <a:rPr lang="vi-VN" dirty="0"/>
              <a:t> </a:t>
            </a:r>
            <a:r>
              <a:rPr lang="vi-VN" dirty="0" err="1"/>
              <a:t>diện</a:t>
            </a:r>
            <a:r>
              <a:rPr lang="vi-VN" dirty="0"/>
              <a:t>).</a:t>
            </a:r>
          </a:p>
          <a:p>
            <a:r>
              <a:rPr lang="vi-VN" dirty="0" err="1"/>
              <a:t>Màu</a:t>
            </a:r>
            <a:r>
              <a:rPr lang="vi-VN" dirty="0"/>
              <a:t> xanh </a:t>
            </a:r>
            <a:r>
              <a:rPr lang="vi-VN" dirty="0" err="1"/>
              <a:t>là</a:t>
            </a:r>
            <a:r>
              <a:rPr lang="vi-VN" dirty="0"/>
              <a:t> </a:t>
            </a:r>
            <a:r>
              <a:rPr lang="vi-VN" dirty="0" err="1"/>
              <a:t>màu</a:t>
            </a:r>
            <a:r>
              <a:rPr lang="vi-VN" dirty="0"/>
              <a:t> </a:t>
            </a:r>
            <a:r>
              <a:rPr lang="vi-VN" dirty="0" err="1"/>
              <a:t>khó</a:t>
            </a:r>
            <a:r>
              <a:rPr lang="vi-VN" dirty="0"/>
              <a:t> </a:t>
            </a:r>
            <a:r>
              <a:rPr lang="vi-VN" dirty="0" err="1"/>
              <a:t>nhất</a:t>
            </a:r>
            <a:r>
              <a:rPr lang="vi-VN" dirty="0"/>
              <a:t> </a:t>
            </a:r>
            <a:r>
              <a:rPr lang="vi-VN" dirty="0" err="1"/>
              <a:t>để</a:t>
            </a:r>
            <a:r>
              <a:rPr lang="vi-VN" dirty="0"/>
              <a:t> </a:t>
            </a:r>
            <a:r>
              <a:rPr lang="vi-VN" dirty="0" err="1"/>
              <a:t>nhìn</a:t>
            </a:r>
            <a:r>
              <a:rPr lang="vi-VN" dirty="0"/>
              <a:t> </a:t>
            </a:r>
            <a:r>
              <a:rPr lang="vi-VN" dirty="0" err="1"/>
              <a:t>thấy</a:t>
            </a:r>
            <a:r>
              <a:rPr lang="vi-VN" dirty="0"/>
              <a:t> </a:t>
            </a:r>
            <a:r>
              <a:rPr lang="vi-VN" dirty="0" err="1"/>
              <a:t>những</a:t>
            </a:r>
            <a:r>
              <a:rPr lang="vi-VN" dirty="0"/>
              <a:t> thay </a:t>
            </a:r>
            <a:r>
              <a:rPr lang="vi-VN" dirty="0" err="1"/>
              <a:t>đổi</a:t>
            </a:r>
            <a:r>
              <a:rPr lang="vi-VN" dirty="0"/>
              <a:t> </a:t>
            </a:r>
            <a:r>
              <a:rPr lang="vi-VN" dirty="0" err="1"/>
              <a:t>nhỏ</a:t>
            </a:r>
            <a:r>
              <a:rPr lang="vi-VN" dirty="0"/>
              <a:t> </a:t>
            </a:r>
            <a:r>
              <a:rPr lang="vi-VN" dirty="0" err="1"/>
              <a:t>về</a:t>
            </a:r>
            <a:r>
              <a:rPr lang="vi-VN" dirty="0"/>
              <a:t> </a:t>
            </a:r>
            <a:r>
              <a:rPr lang="vi-VN" dirty="0" err="1"/>
              <a:t>màu</a:t>
            </a:r>
            <a:r>
              <a:rPr lang="vi-VN" dirty="0"/>
              <a:t> </a:t>
            </a:r>
            <a:r>
              <a:rPr lang="vi-VN" dirty="0" err="1"/>
              <a:t>sắc</a:t>
            </a:r>
            <a:endParaRPr lang="vi-VN" dirty="0"/>
          </a:p>
          <a:p>
            <a:r>
              <a:rPr lang="vi-VN" dirty="0" err="1"/>
              <a:t>Lựa</a:t>
            </a:r>
            <a:r>
              <a:rPr lang="vi-VN" dirty="0"/>
              <a:t> </a:t>
            </a:r>
            <a:r>
              <a:rPr lang="vi-VN" dirty="0" err="1"/>
              <a:t>chọn</a:t>
            </a:r>
            <a:r>
              <a:rPr lang="vi-VN" dirty="0"/>
              <a:t> / </a:t>
            </a:r>
            <a:r>
              <a:rPr lang="vi-VN" dirty="0" err="1"/>
              <a:t>Khả</a:t>
            </a:r>
            <a:r>
              <a:rPr lang="vi-VN" dirty="0"/>
              <a:t> năng </a:t>
            </a:r>
            <a:r>
              <a:rPr lang="vi-VN" dirty="0" err="1"/>
              <a:t>áp</a:t>
            </a:r>
            <a:r>
              <a:rPr lang="vi-VN" dirty="0"/>
              <a:t> </a:t>
            </a:r>
            <a:r>
              <a:rPr lang="vi-VN" dirty="0" err="1"/>
              <a:t>dụng</a:t>
            </a:r>
            <a:endParaRPr lang="vi-VN" dirty="0"/>
          </a:p>
          <a:p>
            <a:pPr marL="342900" indent="-342900">
              <a:buFont typeface="Arial" panose="020B0604020202020204" pitchFamily="34" charset="0"/>
              <a:buChar char="•"/>
            </a:pPr>
            <a:r>
              <a:rPr lang="vi-VN" dirty="0" err="1"/>
              <a:t>Màu</a:t>
            </a:r>
            <a:r>
              <a:rPr lang="vi-VN" dirty="0"/>
              <a:t> </a:t>
            </a:r>
            <a:r>
              <a:rPr lang="vi-VN" dirty="0" err="1"/>
              <a:t>sắc</a:t>
            </a:r>
            <a:r>
              <a:rPr lang="vi-VN" dirty="0"/>
              <a:t> </a:t>
            </a:r>
            <a:r>
              <a:rPr lang="vi-VN" dirty="0" err="1"/>
              <a:t>là</a:t>
            </a:r>
            <a:r>
              <a:rPr lang="vi-VN" dirty="0"/>
              <a:t> </a:t>
            </a:r>
            <a:r>
              <a:rPr lang="vi-VN" dirty="0" err="1"/>
              <a:t>rất</a:t>
            </a:r>
            <a:r>
              <a:rPr lang="vi-VN" dirty="0"/>
              <a:t> </a:t>
            </a:r>
            <a:r>
              <a:rPr lang="vi-VN" dirty="0" err="1"/>
              <a:t>hữu</a:t>
            </a:r>
            <a:r>
              <a:rPr lang="vi-VN" dirty="0"/>
              <a:t> </a:t>
            </a:r>
            <a:r>
              <a:rPr lang="vi-VN" dirty="0" err="1"/>
              <a:t>ích</a:t>
            </a:r>
            <a:r>
              <a:rPr lang="vi-VN" dirty="0"/>
              <a:t> </a:t>
            </a:r>
            <a:r>
              <a:rPr lang="vi-VN" dirty="0" err="1"/>
              <a:t>để</a:t>
            </a:r>
            <a:r>
              <a:rPr lang="vi-VN" dirty="0"/>
              <a:t> </a:t>
            </a:r>
            <a:r>
              <a:rPr lang="vi-VN" dirty="0" err="1"/>
              <a:t>người</a:t>
            </a:r>
            <a:r>
              <a:rPr lang="vi-VN" dirty="0"/>
              <a:t> </a:t>
            </a:r>
            <a:r>
              <a:rPr lang="vi-VN" dirty="0" err="1"/>
              <a:t>sử</a:t>
            </a:r>
            <a:r>
              <a:rPr lang="vi-VN" dirty="0"/>
              <a:t> </a:t>
            </a:r>
            <a:r>
              <a:rPr lang="vi-VN" dirty="0" err="1"/>
              <a:t>dụng</a:t>
            </a:r>
            <a:r>
              <a:rPr lang="vi-VN" dirty="0"/>
              <a:t> </a:t>
            </a:r>
            <a:r>
              <a:rPr lang="vi-VN" dirty="0" err="1"/>
              <a:t>lựa</a:t>
            </a:r>
            <a:r>
              <a:rPr lang="vi-VN" dirty="0"/>
              <a:t> </a:t>
            </a:r>
            <a:r>
              <a:rPr lang="vi-VN" dirty="0" err="1"/>
              <a:t>chọn</a:t>
            </a:r>
            <a:r>
              <a:rPr lang="vi-VN" dirty="0"/>
              <a:t> </a:t>
            </a:r>
            <a:r>
              <a:rPr lang="vi-VN" dirty="0" err="1"/>
              <a:t>các</a:t>
            </a:r>
            <a:r>
              <a:rPr lang="vi-VN" dirty="0"/>
              <a:t> </a:t>
            </a:r>
            <a:r>
              <a:rPr lang="vi-VN" dirty="0" err="1"/>
              <a:t>mặt</a:t>
            </a:r>
            <a:r>
              <a:rPr lang="vi-VN" dirty="0"/>
              <a:t> </a:t>
            </a:r>
            <a:r>
              <a:rPr lang="vi-VN" dirty="0" err="1"/>
              <a:t>hàng</a:t>
            </a:r>
            <a:r>
              <a:rPr lang="vi-VN" dirty="0"/>
              <a:t> </a:t>
            </a:r>
            <a:r>
              <a:rPr lang="vi-VN" dirty="0" err="1"/>
              <a:t>nổi</a:t>
            </a:r>
            <a:r>
              <a:rPr lang="vi-VN" dirty="0"/>
              <a:t> </a:t>
            </a:r>
            <a:r>
              <a:rPr lang="vi-VN" dirty="0" err="1"/>
              <a:t>bật</a:t>
            </a:r>
            <a:r>
              <a:rPr lang="vi-VN" dirty="0"/>
              <a:t> trong </a:t>
            </a:r>
            <a:r>
              <a:rPr lang="vi-VN" dirty="0" err="1"/>
              <a:t>một</a:t>
            </a:r>
            <a:r>
              <a:rPr lang="vi-VN" dirty="0"/>
              <a:t> </a:t>
            </a:r>
            <a:r>
              <a:rPr lang="vi-VN" dirty="0" err="1"/>
              <a:t>màn</a:t>
            </a:r>
            <a:r>
              <a:rPr lang="vi-VN" dirty="0"/>
              <a:t> </a:t>
            </a:r>
            <a:r>
              <a:rPr lang="vi-VN" dirty="0" err="1"/>
              <a:t>hình</a:t>
            </a:r>
            <a:r>
              <a:rPr lang="vi-VN" dirty="0"/>
              <a:t> </a:t>
            </a:r>
            <a:r>
              <a:rPr lang="vi-VN" dirty="0" err="1"/>
              <a:t>hiển</a:t>
            </a:r>
            <a:r>
              <a:rPr lang="vi-VN" dirty="0"/>
              <a:t> </a:t>
            </a:r>
            <a:r>
              <a:rPr lang="vi-VN" dirty="0" err="1"/>
              <a:t>thị</a:t>
            </a:r>
            <a:r>
              <a:rPr lang="vi-VN" dirty="0"/>
              <a:t>.</a:t>
            </a:r>
          </a:p>
          <a:p>
            <a:pPr marL="342900" indent="-342900">
              <a:buFont typeface="Arial" panose="020B0604020202020204" pitchFamily="34" charset="0"/>
              <a:buChar char="•"/>
            </a:pPr>
            <a:r>
              <a:rPr lang="vi-VN" dirty="0" err="1"/>
              <a:t>Màu</a:t>
            </a:r>
            <a:r>
              <a:rPr lang="vi-VN" dirty="0"/>
              <a:t> </a:t>
            </a:r>
            <a:r>
              <a:rPr lang="vi-VN" dirty="0" err="1"/>
              <a:t>cũng</a:t>
            </a:r>
            <a:r>
              <a:rPr lang="vi-VN" dirty="0"/>
              <a:t> </a:t>
            </a:r>
            <a:r>
              <a:rPr lang="vi-VN" dirty="0" err="1"/>
              <a:t>có</a:t>
            </a:r>
            <a:r>
              <a:rPr lang="vi-VN" dirty="0"/>
              <a:t> </a:t>
            </a:r>
            <a:r>
              <a:rPr lang="vi-VN" dirty="0" err="1"/>
              <a:t>thể</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cho </a:t>
            </a:r>
            <a:r>
              <a:rPr lang="vi-VN" dirty="0" err="1"/>
              <a:t>biết</a:t>
            </a:r>
            <a:r>
              <a:rPr lang="vi-VN" dirty="0"/>
              <a:t> </a:t>
            </a:r>
            <a:r>
              <a:rPr lang="vi-VN" dirty="0" err="1"/>
              <a:t>liệu</a:t>
            </a:r>
            <a:r>
              <a:rPr lang="vi-VN" dirty="0"/>
              <a:t> </a:t>
            </a:r>
            <a:r>
              <a:rPr lang="vi-VN" dirty="0" err="1"/>
              <a:t>một</a:t>
            </a:r>
            <a:r>
              <a:rPr lang="vi-VN" dirty="0"/>
              <a:t> </a:t>
            </a:r>
            <a:r>
              <a:rPr lang="vi-VN" dirty="0" err="1"/>
              <a:t>tùy</a:t>
            </a:r>
            <a:r>
              <a:rPr lang="vi-VN" dirty="0"/>
              <a:t> </a:t>
            </a:r>
            <a:r>
              <a:rPr lang="vi-VN" dirty="0" err="1"/>
              <a:t>chọn</a:t>
            </a:r>
            <a:r>
              <a:rPr lang="vi-VN" dirty="0"/>
              <a:t> </a:t>
            </a:r>
            <a:r>
              <a:rPr lang="vi-VN" dirty="0" err="1"/>
              <a:t>trình</a:t>
            </a:r>
            <a:r>
              <a:rPr lang="vi-VN" dirty="0"/>
              <a:t> đơn </a:t>
            </a:r>
            <a:r>
              <a:rPr lang="vi-VN" dirty="0" err="1"/>
              <a:t>có</a:t>
            </a:r>
            <a:r>
              <a:rPr lang="vi-VN" dirty="0"/>
              <a:t> </a:t>
            </a:r>
            <a:r>
              <a:rPr lang="vi-VN" dirty="0" err="1"/>
              <a:t>hợp</a:t>
            </a:r>
            <a:r>
              <a:rPr lang="vi-VN" dirty="0"/>
              <a:t> </a:t>
            </a:r>
            <a:r>
              <a:rPr lang="vi-VN" dirty="0" err="1"/>
              <a:t>lệ</a:t>
            </a:r>
            <a:r>
              <a:rPr lang="vi-VN" dirty="0"/>
              <a:t> ở </a:t>
            </a:r>
            <a:r>
              <a:rPr lang="vi-VN" dirty="0" err="1"/>
              <a:t>trạng</a:t>
            </a:r>
            <a:r>
              <a:rPr lang="vi-VN" dirty="0"/>
              <a:t> </a:t>
            </a:r>
            <a:r>
              <a:rPr lang="vi-VN" dirty="0" err="1"/>
              <a:t>thái</a:t>
            </a:r>
            <a:r>
              <a:rPr lang="vi-VN" dirty="0"/>
              <a:t> </a:t>
            </a:r>
            <a:r>
              <a:rPr lang="vi-VN" dirty="0" err="1"/>
              <a:t>hiện</a:t>
            </a:r>
            <a:r>
              <a:rPr lang="vi-VN" dirty="0"/>
              <a:t> </a:t>
            </a:r>
            <a:r>
              <a:rPr lang="vi-VN" dirty="0" err="1"/>
              <a:t>tại</a:t>
            </a:r>
            <a:r>
              <a:rPr lang="vi-VN" dirty="0"/>
              <a:t> hay không ("</a:t>
            </a:r>
            <a:r>
              <a:rPr lang="vi-VN" dirty="0" err="1"/>
              <a:t>các</a:t>
            </a:r>
            <a:r>
              <a:rPr lang="vi-VN" dirty="0"/>
              <a:t> </a:t>
            </a:r>
            <a:r>
              <a:rPr lang="vi-VN" dirty="0" err="1"/>
              <a:t>tùy</a:t>
            </a:r>
            <a:r>
              <a:rPr lang="vi-VN" dirty="0"/>
              <a:t> </a:t>
            </a:r>
            <a:r>
              <a:rPr lang="vi-VN" dirty="0" err="1"/>
              <a:t>chọn</a:t>
            </a:r>
            <a:r>
              <a:rPr lang="vi-VN" dirty="0"/>
              <a:t> </a:t>
            </a:r>
            <a:r>
              <a:rPr lang="vi-VN" dirty="0" err="1"/>
              <a:t>màu</a:t>
            </a:r>
            <a:r>
              <a:rPr lang="vi-VN" dirty="0"/>
              <a:t> </a:t>
            </a:r>
            <a:r>
              <a:rPr lang="vi-VN" dirty="0" err="1"/>
              <a:t>xám</a:t>
            </a:r>
            <a:r>
              <a:rPr lang="vi-VN" dirty="0"/>
              <a: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58</a:t>
            </a:fld>
            <a:endParaRPr lang="en-US"/>
          </a:p>
        </p:txBody>
      </p:sp>
    </p:spTree>
    <p:extLst>
      <p:ext uri="{BB962C8B-B14F-4D97-AF65-F5344CB8AC3E}">
        <p14:creationId xmlns:p14="http://schemas.microsoft.com/office/powerpoint/2010/main" val="3177946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err="1"/>
              <a:t>Cảnh</a:t>
            </a:r>
            <a:r>
              <a:rPr lang="vi-VN" dirty="0"/>
              <a:t> </a:t>
            </a:r>
            <a:r>
              <a:rPr lang="vi-VN" dirty="0" err="1"/>
              <a:t>báo</a:t>
            </a:r>
            <a:r>
              <a:rPr lang="vi-VN" dirty="0"/>
              <a:t> / </a:t>
            </a:r>
            <a:r>
              <a:rPr lang="vi-VN" dirty="0" err="1"/>
              <a:t>chú</a:t>
            </a:r>
            <a:r>
              <a:rPr lang="vi-VN" dirty="0"/>
              <a:t> ý: Thay </a:t>
            </a:r>
            <a:r>
              <a:rPr lang="vi-VN" dirty="0" err="1"/>
              <a:t>đổi</a:t>
            </a:r>
            <a:r>
              <a:rPr lang="vi-VN" dirty="0"/>
              <a:t> </a:t>
            </a:r>
            <a:r>
              <a:rPr lang="vi-VN" dirty="0" err="1"/>
              <a:t>màu</a:t>
            </a:r>
            <a:r>
              <a:rPr lang="vi-VN" dirty="0"/>
              <a:t> </a:t>
            </a:r>
            <a:r>
              <a:rPr lang="vi-VN" dirty="0" err="1"/>
              <a:t>sắc</a:t>
            </a:r>
            <a:r>
              <a:rPr lang="vi-VN" dirty="0"/>
              <a:t> </a:t>
            </a:r>
            <a:r>
              <a:rPr lang="vi-VN" dirty="0" err="1"/>
              <a:t>đại</a:t>
            </a:r>
            <a:r>
              <a:rPr lang="vi-VN" dirty="0"/>
              <a:t> </a:t>
            </a:r>
            <a:r>
              <a:rPr lang="vi-VN" dirty="0" err="1"/>
              <a:t>diện</a:t>
            </a:r>
            <a:r>
              <a:rPr lang="vi-VN" dirty="0"/>
              <a:t> cho thay </a:t>
            </a:r>
            <a:r>
              <a:rPr lang="vi-VN" dirty="0" err="1"/>
              <a:t>đổi</a:t>
            </a:r>
            <a:r>
              <a:rPr lang="vi-VN" dirty="0"/>
              <a:t> </a:t>
            </a:r>
            <a:r>
              <a:rPr lang="vi-VN" dirty="0" err="1"/>
              <a:t>trạng</a:t>
            </a:r>
            <a:r>
              <a:rPr lang="vi-VN" dirty="0"/>
              <a:t> </a:t>
            </a:r>
            <a:r>
              <a:rPr lang="vi-VN" dirty="0" err="1"/>
              <a:t>thái</a:t>
            </a:r>
            <a:r>
              <a:rPr lang="vi-VN" dirty="0"/>
              <a:t> </a:t>
            </a:r>
            <a:r>
              <a:rPr lang="vi-VN" dirty="0" err="1"/>
              <a:t>hoặc</a:t>
            </a:r>
            <a:r>
              <a:rPr lang="vi-VN" dirty="0"/>
              <a:t> </a:t>
            </a:r>
            <a:r>
              <a:rPr lang="vi-VN" dirty="0" err="1"/>
              <a:t>chế</a:t>
            </a:r>
            <a:r>
              <a:rPr lang="vi-VN" dirty="0"/>
              <a:t> </a:t>
            </a:r>
            <a:r>
              <a:rPr lang="vi-VN" dirty="0" err="1"/>
              <a:t>độ</a:t>
            </a:r>
            <a:endParaRPr lang="vi-VN" dirty="0"/>
          </a:p>
          <a:p>
            <a:pPr marL="342900" indent="-342900">
              <a:buFont typeface="Arial" panose="020B0604020202020204" pitchFamily="34" charset="0"/>
              <a:buChar char="•"/>
            </a:pPr>
            <a:r>
              <a:rPr lang="vi-VN" dirty="0"/>
              <a:t>(Tín </a:t>
            </a:r>
            <a:r>
              <a:rPr lang="vi-VN" dirty="0" err="1"/>
              <a:t>hiệu</a:t>
            </a:r>
            <a:r>
              <a:rPr lang="vi-VN" dirty="0"/>
              <a:t> giao thông: xanh, </a:t>
            </a:r>
            <a:r>
              <a:rPr lang="vi-VN" dirty="0" err="1"/>
              <a:t>vàng</a:t>
            </a:r>
            <a:r>
              <a:rPr lang="vi-VN" dirty="0"/>
              <a:t>, </a:t>
            </a:r>
            <a:r>
              <a:rPr lang="vi-VN" dirty="0" err="1"/>
              <a:t>đỏ</a:t>
            </a:r>
            <a:r>
              <a:rPr lang="vi-VN" dirty="0"/>
              <a:t>).</a:t>
            </a:r>
          </a:p>
          <a:p>
            <a:pPr marL="342900" indent="-342900">
              <a:buFont typeface="Arial" panose="020B0604020202020204" pitchFamily="34" charset="0"/>
              <a:buChar char="•"/>
            </a:pPr>
            <a:r>
              <a:rPr lang="vi-VN" dirty="0" err="1"/>
              <a:t>Sử</a:t>
            </a:r>
            <a:r>
              <a:rPr lang="vi-VN" dirty="0"/>
              <a:t> </a:t>
            </a:r>
            <a:r>
              <a:rPr lang="vi-VN" dirty="0" err="1"/>
              <a:t>dụng</a:t>
            </a:r>
            <a:r>
              <a:rPr lang="vi-VN" dirty="0"/>
              <a:t> </a:t>
            </a:r>
            <a:r>
              <a:rPr lang="vi-VN" dirty="0" err="1"/>
              <a:t>vài</a:t>
            </a:r>
            <a:r>
              <a:rPr lang="vi-VN" dirty="0"/>
              <a:t> </a:t>
            </a:r>
            <a:r>
              <a:rPr lang="vi-VN" dirty="0" err="1"/>
              <a:t>màu</a:t>
            </a:r>
            <a:r>
              <a:rPr lang="vi-VN" dirty="0"/>
              <a:t> </a:t>
            </a:r>
            <a:r>
              <a:rPr lang="vi-VN" dirty="0" err="1"/>
              <a:t>dễ</a:t>
            </a:r>
            <a:r>
              <a:rPr lang="vi-VN" dirty="0"/>
              <a:t> phân </a:t>
            </a:r>
            <a:r>
              <a:rPr lang="vi-VN" dirty="0" err="1"/>
              <a:t>biệt</a:t>
            </a:r>
            <a:endParaRPr lang="vi-VN" dirty="0"/>
          </a:p>
          <a:p>
            <a:pPr marL="342900" indent="-342900">
              <a:buFont typeface="Arial" panose="020B0604020202020204" pitchFamily="34" charset="0"/>
              <a:buChar char="•"/>
            </a:pPr>
            <a:r>
              <a:rPr lang="vi-VN" dirty="0" err="1"/>
              <a:t>Sử</a:t>
            </a:r>
            <a:r>
              <a:rPr lang="vi-VN" dirty="0"/>
              <a:t> </a:t>
            </a:r>
            <a:r>
              <a:rPr lang="vi-VN" dirty="0" err="1"/>
              <a:t>dụng</a:t>
            </a:r>
            <a:r>
              <a:rPr lang="vi-VN" dirty="0"/>
              <a:t> </a:t>
            </a:r>
            <a:r>
              <a:rPr lang="vi-VN" dirty="0" err="1"/>
              <a:t>ít</a:t>
            </a:r>
            <a:r>
              <a:rPr lang="vi-VN" dirty="0"/>
              <a:t> </a:t>
            </a:r>
            <a:r>
              <a:rPr lang="vi-VN" dirty="0" err="1"/>
              <a:t>cảnh</a:t>
            </a:r>
            <a:r>
              <a:rPr lang="vi-VN" dirty="0"/>
              <a:t> </a:t>
            </a:r>
            <a:r>
              <a:rPr lang="vi-VN" dirty="0" err="1"/>
              <a:t>báo</a:t>
            </a:r>
            <a:r>
              <a:rPr lang="vi-VN" dirty="0"/>
              <a:t> </a:t>
            </a:r>
            <a:r>
              <a:rPr lang="vi-VN" dirty="0" err="1"/>
              <a:t>màu</a:t>
            </a:r>
            <a:r>
              <a:rPr lang="vi-VN" dirty="0"/>
              <a:t> </a:t>
            </a:r>
            <a:r>
              <a:rPr lang="vi-VN" dirty="0" err="1"/>
              <a:t>sắc</a:t>
            </a:r>
            <a:r>
              <a:rPr lang="vi-VN" dirty="0"/>
              <a:t>.</a:t>
            </a:r>
          </a:p>
          <a:p>
            <a:pPr marL="342900" indent="-342900">
              <a:buFont typeface="Arial" panose="020B0604020202020204" pitchFamily="34" charset="0"/>
              <a:buChar char="•"/>
            </a:pPr>
            <a:r>
              <a:rPr lang="vi-VN" dirty="0" err="1"/>
              <a:t>Hệ</a:t>
            </a:r>
            <a:r>
              <a:rPr lang="vi-VN" dirty="0"/>
              <a:t> </a:t>
            </a:r>
            <a:r>
              <a:rPr lang="vi-VN" dirty="0" err="1"/>
              <a:t>thống</a:t>
            </a:r>
            <a:r>
              <a:rPr lang="vi-VN" dirty="0"/>
              <a:t> </a:t>
            </a:r>
            <a:r>
              <a:rPr lang="vi-VN" dirty="0" err="1"/>
              <a:t>thống</a:t>
            </a:r>
            <a:r>
              <a:rPr lang="vi-VN" dirty="0"/>
              <a:t> </a:t>
            </a:r>
            <a:r>
              <a:rPr lang="vi-VN" dirty="0" err="1"/>
              <a:t>nhất</a:t>
            </a:r>
            <a:r>
              <a:rPr lang="vi-VN" dirty="0"/>
              <a:t> </a:t>
            </a:r>
            <a:r>
              <a:rPr lang="vi-VN" dirty="0" err="1"/>
              <a:t>rộng</a:t>
            </a:r>
            <a:r>
              <a:rPr lang="vi-VN" dirty="0"/>
              <a:t> phân </a:t>
            </a:r>
            <a:r>
              <a:rPr lang="vi-VN" dirty="0" err="1"/>
              <a:t>tích</a:t>
            </a:r>
            <a:r>
              <a:rPr lang="vi-VN" dirty="0"/>
              <a:t> </a:t>
            </a:r>
            <a:r>
              <a:rPr lang="vi-VN" dirty="0" err="1"/>
              <a:t>sử</a:t>
            </a:r>
            <a:r>
              <a:rPr lang="vi-VN" dirty="0"/>
              <a:t> </a:t>
            </a:r>
            <a:r>
              <a:rPr lang="vi-VN" dirty="0" err="1"/>
              <a:t>dụng</a:t>
            </a:r>
            <a:r>
              <a:rPr lang="vi-VN" dirty="0"/>
              <a:t> </a:t>
            </a:r>
            <a:r>
              <a:rPr lang="vi-VN" dirty="0" err="1"/>
              <a:t>màu</a:t>
            </a:r>
            <a:r>
              <a:rPr lang="vi-VN" dirty="0"/>
              <a:t> </a:t>
            </a:r>
            <a:r>
              <a:rPr lang="vi-VN" dirty="0" err="1"/>
              <a:t>sắc</a:t>
            </a:r>
            <a:r>
              <a:rPr lang="vi-VN" dirty="0"/>
              <a:t>.</a:t>
            </a:r>
          </a:p>
          <a:p>
            <a:r>
              <a:rPr lang="vi-VN" dirty="0"/>
              <a:t>Phân </a:t>
            </a:r>
            <a:r>
              <a:rPr lang="vi-VN" dirty="0" err="1"/>
              <a:t>biệt</a:t>
            </a:r>
            <a:r>
              <a:rPr lang="vi-VN" dirty="0"/>
              <a:t> </a:t>
            </a:r>
            <a:r>
              <a:rPr lang="vi-VN" dirty="0" err="1"/>
              <a:t>đối</a:t>
            </a:r>
            <a:r>
              <a:rPr lang="vi-VN" dirty="0"/>
              <a:t> </a:t>
            </a:r>
            <a:r>
              <a:rPr lang="vi-VN" dirty="0" err="1"/>
              <a:t>xử</a:t>
            </a:r>
            <a:r>
              <a:rPr lang="vi-VN" dirty="0"/>
              <a:t>: </a:t>
            </a:r>
            <a:r>
              <a:rPr lang="vi-VN" dirty="0" err="1"/>
              <a:t>Màu</a:t>
            </a:r>
            <a:r>
              <a:rPr lang="vi-VN" dirty="0"/>
              <a:t> </a:t>
            </a:r>
            <a:r>
              <a:rPr lang="vi-VN" dirty="0" err="1"/>
              <a:t>sắc</a:t>
            </a:r>
            <a:r>
              <a:rPr lang="vi-VN" dirty="0"/>
              <a:t> cung </a:t>
            </a:r>
            <a:r>
              <a:rPr lang="vi-VN" dirty="0" err="1"/>
              <a:t>cấp</a:t>
            </a:r>
            <a:r>
              <a:rPr lang="vi-VN" dirty="0"/>
              <a:t> </a:t>
            </a:r>
            <a:r>
              <a:rPr lang="vi-VN" dirty="0" err="1"/>
              <a:t>sự</a:t>
            </a:r>
            <a:r>
              <a:rPr lang="vi-VN" dirty="0"/>
              <a:t> tương </a:t>
            </a:r>
            <a:r>
              <a:rPr lang="vi-VN" dirty="0" err="1"/>
              <a:t>phản</a:t>
            </a:r>
            <a:r>
              <a:rPr lang="vi-VN" dirty="0"/>
              <a:t> </a:t>
            </a:r>
            <a:r>
              <a:rPr lang="vi-VN" dirty="0" err="1"/>
              <a:t>và</a:t>
            </a:r>
            <a:r>
              <a:rPr lang="vi-VN" dirty="0"/>
              <a:t> </a:t>
            </a:r>
            <a:r>
              <a:rPr lang="vi-VN" dirty="0" err="1"/>
              <a:t>cải</a:t>
            </a:r>
            <a:r>
              <a:rPr lang="vi-VN" dirty="0"/>
              <a:t> </a:t>
            </a:r>
            <a:r>
              <a:rPr lang="vi-VN" dirty="0" err="1"/>
              <a:t>thiện</a:t>
            </a:r>
            <a:r>
              <a:rPr lang="vi-VN" dirty="0"/>
              <a:t> </a:t>
            </a:r>
            <a:r>
              <a:rPr lang="vi-VN" dirty="0" err="1"/>
              <a:t>sự</a:t>
            </a:r>
            <a:r>
              <a:rPr lang="vi-VN" dirty="0"/>
              <a:t> phân </a:t>
            </a:r>
            <a:r>
              <a:rPr lang="vi-VN" dirty="0" err="1"/>
              <a:t>biệt</a:t>
            </a:r>
            <a:r>
              <a:rPr lang="vi-VN" dirty="0"/>
              <a:t>. </a:t>
            </a:r>
            <a:r>
              <a:rPr lang="vi-VN" dirty="0" err="1"/>
              <a:t>Cần</a:t>
            </a:r>
            <a:r>
              <a:rPr lang="vi-VN" dirty="0"/>
              <a:t> </a:t>
            </a:r>
            <a:r>
              <a:rPr lang="vi-VN" dirty="0" err="1"/>
              <a:t>có</a:t>
            </a:r>
            <a:r>
              <a:rPr lang="vi-VN" dirty="0"/>
              <a:t> </a:t>
            </a:r>
            <a:r>
              <a:rPr lang="vi-VN" dirty="0" err="1"/>
              <a:t>sự</a:t>
            </a:r>
            <a:r>
              <a:rPr lang="vi-VN" dirty="0"/>
              <a:t> </a:t>
            </a:r>
            <a:r>
              <a:rPr lang="vi-VN" dirty="0" err="1"/>
              <a:t>khác</a:t>
            </a:r>
            <a:r>
              <a:rPr lang="vi-VN" dirty="0"/>
              <a:t> </a:t>
            </a:r>
            <a:r>
              <a:rPr lang="vi-VN" dirty="0" err="1"/>
              <a:t>biệt</a:t>
            </a:r>
            <a:r>
              <a:rPr lang="vi-VN" dirty="0"/>
              <a:t> tương </a:t>
            </a:r>
            <a:r>
              <a:rPr lang="vi-VN" dirty="0" err="1"/>
              <a:t>phản</a:t>
            </a:r>
            <a:r>
              <a:rPr lang="vi-VN" dirty="0"/>
              <a:t> cao. Tương </a:t>
            </a:r>
            <a:r>
              <a:rPr lang="vi-VN" dirty="0" err="1"/>
              <a:t>phản</a:t>
            </a:r>
            <a:r>
              <a:rPr lang="vi-VN" dirty="0"/>
              <a:t> </a:t>
            </a:r>
            <a:r>
              <a:rPr lang="vi-VN" dirty="0" err="1"/>
              <a:t>với</a:t>
            </a:r>
            <a:r>
              <a:rPr lang="vi-VN" dirty="0"/>
              <a:t> </a:t>
            </a:r>
            <a:r>
              <a:rPr lang="vi-VN" dirty="0" err="1"/>
              <a:t>một</a:t>
            </a:r>
            <a:r>
              <a:rPr lang="vi-VN" dirty="0"/>
              <a:t> </a:t>
            </a:r>
            <a:r>
              <a:rPr lang="vi-VN" dirty="0" err="1"/>
              <a:t>chức</a:t>
            </a:r>
            <a:r>
              <a:rPr lang="vi-VN" dirty="0"/>
              <a:t> năng </a:t>
            </a:r>
            <a:r>
              <a:rPr lang="vi-VN" dirty="0" err="1"/>
              <a:t>của</a:t>
            </a:r>
            <a:r>
              <a:rPr lang="vi-VN" dirty="0"/>
              <a:t> </a:t>
            </a:r>
            <a:r>
              <a:rPr lang="vi-VN" dirty="0" err="1"/>
              <a:t>độ</a:t>
            </a:r>
            <a:r>
              <a:rPr lang="vi-VN" dirty="0"/>
              <a:t> </a:t>
            </a:r>
            <a:r>
              <a:rPr lang="vi-VN" dirty="0" err="1"/>
              <a:t>sáng</a:t>
            </a:r>
            <a:r>
              <a:rPr lang="vi-VN" dirty="0"/>
              <a:t> </a:t>
            </a:r>
            <a:r>
              <a:rPr lang="vi-VN" dirty="0" err="1"/>
              <a:t>hoặc</a:t>
            </a:r>
            <a:r>
              <a:rPr lang="vi-VN" dirty="0"/>
              <a:t> </a:t>
            </a:r>
            <a:r>
              <a:rPr lang="vi-VN" dirty="0" err="1"/>
              <a:t>màu</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59</a:t>
            </a:fld>
            <a:endParaRPr lang="en-US"/>
          </a:p>
        </p:txBody>
      </p:sp>
    </p:spTree>
    <p:extLst>
      <p:ext uri="{BB962C8B-B14F-4D97-AF65-F5344CB8AC3E}">
        <p14:creationId xmlns:p14="http://schemas.microsoft.com/office/powerpoint/2010/main" val="12735765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a:t>Phân </a:t>
            </a:r>
            <a:r>
              <a:rPr lang="vi-VN" b="1" dirty="0" err="1"/>
              <a:t>loại</a:t>
            </a:r>
            <a:r>
              <a:rPr lang="vi-VN" b="1" dirty="0"/>
              <a:t> </a:t>
            </a:r>
            <a:r>
              <a:rPr lang="vi-VN" b="1" dirty="0" err="1"/>
              <a:t>nhóm</a:t>
            </a:r>
            <a:r>
              <a:rPr lang="vi-VN" b="1" dirty="0"/>
              <a:t> </a:t>
            </a:r>
            <a:r>
              <a:rPr lang="vi-VN" b="1" dirty="0" err="1"/>
              <a:t>và</a:t>
            </a:r>
            <a:r>
              <a:rPr lang="vi-VN" b="1" dirty="0"/>
              <a:t> </a:t>
            </a:r>
            <a:r>
              <a:rPr lang="vi-VN" b="1" dirty="0" err="1"/>
              <a:t>định</a:t>
            </a:r>
            <a:r>
              <a:rPr lang="vi-VN" b="1" dirty="0"/>
              <a:t> </a:t>
            </a:r>
            <a:r>
              <a:rPr lang="vi-VN" b="1" dirty="0" err="1"/>
              <a:t>nghĩa</a:t>
            </a:r>
            <a:r>
              <a:rPr lang="vi-VN" b="1" dirty="0"/>
              <a:t> </a:t>
            </a:r>
            <a:r>
              <a:rPr lang="vi-VN" b="1" dirty="0" err="1"/>
              <a:t>trường</a:t>
            </a:r>
            <a:r>
              <a:rPr lang="vi-VN" dirty="0"/>
              <a:t>: </a:t>
            </a:r>
            <a:r>
              <a:rPr lang="vi-VN" dirty="0" err="1"/>
              <a:t>Màu</a:t>
            </a:r>
            <a:r>
              <a:rPr lang="vi-VN" dirty="0"/>
              <a:t> </a:t>
            </a:r>
            <a:r>
              <a:rPr lang="vi-VN" dirty="0" err="1"/>
              <a:t>sắc</a:t>
            </a:r>
            <a:r>
              <a:rPr lang="vi-VN" dirty="0"/>
              <a:t> </a:t>
            </a:r>
            <a:r>
              <a:rPr lang="vi-VN" dirty="0" err="1"/>
              <a:t>có</a:t>
            </a:r>
            <a:r>
              <a:rPr lang="vi-VN" dirty="0"/>
              <a:t> </a:t>
            </a:r>
            <a:r>
              <a:rPr lang="vi-VN" dirty="0" err="1"/>
              <a:t>thể</a:t>
            </a:r>
            <a:r>
              <a:rPr lang="vi-VN" dirty="0"/>
              <a:t> </a:t>
            </a:r>
            <a:r>
              <a:rPr lang="vi-VN" dirty="0" err="1"/>
              <a:t>giúp</a:t>
            </a:r>
            <a:r>
              <a:rPr lang="vi-VN" dirty="0"/>
              <a:t> </a:t>
            </a:r>
            <a:r>
              <a:rPr lang="vi-VN" dirty="0" err="1"/>
              <a:t>nhóm</a:t>
            </a:r>
            <a:r>
              <a:rPr lang="vi-VN" dirty="0"/>
              <a:t> </a:t>
            </a:r>
            <a:r>
              <a:rPr lang="vi-VN" dirty="0" err="1"/>
              <a:t>hiển</a:t>
            </a:r>
            <a:r>
              <a:rPr lang="vi-VN" dirty="0"/>
              <a:t> </a:t>
            </a:r>
            <a:r>
              <a:rPr lang="vi-VN" dirty="0" err="1"/>
              <a:t>thị</a:t>
            </a:r>
            <a:r>
              <a:rPr lang="vi-VN" dirty="0"/>
              <a:t> </a:t>
            </a:r>
            <a:r>
              <a:rPr lang="vi-VN" dirty="0" err="1"/>
              <a:t>các</a:t>
            </a:r>
            <a:r>
              <a:rPr lang="vi-VN" dirty="0"/>
              <a:t> </a:t>
            </a:r>
            <a:r>
              <a:rPr lang="vi-VN" dirty="0" err="1"/>
              <a:t>yếu</a:t>
            </a:r>
            <a:r>
              <a:rPr lang="vi-VN" dirty="0"/>
              <a:t> </a:t>
            </a:r>
            <a:r>
              <a:rPr lang="vi-VN" dirty="0" err="1"/>
              <a:t>tố</a:t>
            </a:r>
            <a:r>
              <a:rPr lang="vi-VN" dirty="0"/>
              <a:t> </a:t>
            </a:r>
            <a:r>
              <a:rPr lang="vi-VN" dirty="0" err="1"/>
              <a:t>và</a:t>
            </a:r>
            <a:r>
              <a:rPr lang="vi-VN" dirty="0"/>
              <a:t> </a:t>
            </a:r>
            <a:r>
              <a:rPr lang="vi-VN" dirty="0" err="1"/>
              <a:t>tạo</a:t>
            </a:r>
            <a:r>
              <a:rPr lang="vi-VN" dirty="0"/>
              <a:t> </a:t>
            </a:r>
            <a:r>
              <a:rPr lang="vi-VN" dirty="0" err="1"/>
              <a:t>điều</a:t>
            </a:r>
            <a:r>
              <a:rPr lang="vi-VN" dirty="0"/>
              <a:t> </a:t>
            </a:r>
            <a:r>
              <a:rPr lang="vi-VN" dirty="0" err="1"/>
              <a:t>kiện</a:t>
            </a:r>
            <a:r>
              <a:rPr lang="vi-VN" dirty="0"/>
              <a:t> </a:t>
            </a:r>
            <a:r>
              <a:rPr lang="vi-VN" dirty="0" err="1"/>
              <a:t>tìm</a:t>
            </a:r>
            <a:r>
              <a:rPr lang="vi-VN" dirty="0"/>
              <a:t> </a:t>
            </a:r>
            <a:r>
              <a:rPr lang="vi-VN" dirty="0" err="1"/>
              <a:t>kiếm</a:t>
            </a:r>
            <a:r>
              <a:rPr lang="vi-VN" dirty="0"/>
              <a:t> </a:t>
            </a:r>
            <a:r>
              <a:rPr lang="vi-VN" dirty="0" err="1"/>
              <a:t>trực</a:t>
            </a:r>
            <a:r>
              <a:rPr lang="vi-VN" dirty="0"/>
              <a:t> quan. </a:t>
            </a:r>
            <a:r>
              <a:rPr lang="vi-VN" dirty="0" err="1"/>
              <a:t>Tìm</a:t>
            </a:r>
            <a:r>
              <a:rPr lang="vi-VN" dirty="0"/>
              <a:t> </a:t>
            </a:r>
            <a:r>
              <a:rPr lang="vi-VN" dirty="0" err="1"/>
              <a:t>kiếm</a:t>
            </a:r>
            <a:r>
              <a:rPr lang="vi-VN" dirty="0"/>
              <a:t> </a:t>
            </a:r>
            <a:r>
              <a:rPr lang="vi-VN" dirty="0" err="1"/>
              <a:t>trực</a:t>
            </a:r>
            <a:r>
              <a:rPr lang="vi-VN" dirty="0"/>
              <a:t> quan </a:t>
            </a:r>
            <a:r>
              <a:rPr lang="vi-VN" dirty="0" err="1"/>
              <a:t>bị</a:t>
            </a:r>
            <a:r>
              <a:rPr lang="vi-VN" dirty="0"/>
              <a:t> </a:t>
            </a:r>
            <a:r>
              <a:rPr lang="vi-VN" dirty="0" err="1"/>
              <a:t>ảnh</a:t>
            </a:r>
            <a:r>
              <a:rPr lang="vi-VN" dirty="0"/>
              <a:t> </a:t>
            </a:r>
            <a:r>
              <a:rPr lang="vi-VN" dirty="0" err="1"/>
              <a:t>hưởng</a:t>
            </a:r>
            <a:r>
              <a:rPr lang="vi-VN" dirty="0"/>
              <a:t> </a:t>
            </a:r>
            <a:r>
              <a:rPr lang="vi-VN" dirty="0" err="1"/>
              <a:t>bởi</a:t>
            </a:r>
            <a:r>
              <a:rPr lang="vi-VN" dirty="0"/>
              <a:t>:</a:t>
            </a:r>
            <a:br>
              <a:rPr lang="vi-VN" dirty="0"/>
            </a:br>
            <a:r>
              <a:rPr lang="vi-VN" dirty="0" err="1"/>
              <a:t>số</a:t>
            </a:r>
            <a:r>
              <a:rPr lang="vi-VN" dirty="0"/>
              <a:t> </a:t>
            </a:r>
            <a:r>
              <a:rPr lang="vi-VN" dirty="0" err="1"/>
              <a:t>hạng</a:t>
            </a:r>
            <a:r>
              <a:rPr lang="vi-VN" dirty="0"/>
              <a:t> </a:t>
            </a:r>
            <a:r>
              <a:rPr lang="vi-VN" dirty="0" err="1"/>
              <a:t>mục</a:t>
            </a:r>
            <a:br>
              <a:rPr lang="vi-VN" dirty="0"/>
            </a:br>
            <a:r>
              <a:rPr lang="vi-VN" dirty="0" err="1"/>
              <a:t>tách</a:t>
            </a:r>
            <a:r>
              <a:rPr lang="vi-VN" dirty="0"/>
              <a:t> </a:t>
            </a:r>
            <a:r>
              <a:rPr lang="vi-VN" dirty="0" err="1"/>
              <a:t>màu</a:t>
            </a:r>
            <a:r>
              <a:rPr lang="vi-VN" dirty="0"/>
              <a:t> </a:t>
            </a:r>
            <a:r>
              <a:rPr lang="vi-VN" dirty="0" err="1"/>
              <a:t>các</a:t>
            </a:r>
            <a:r>
              <a:rPr lang="vi-VN" dirty="0"/>
              <a:t> </a:t>
            </a:r>
            <a:r>
              <a:rPr lang="vi-VN" dirty="0" err="1"/>
              <a:t>loại</a:t>
            </a:r>
            <a:br>
              <a:rPr lang="vi-VN" dirty="0"/>
            </a:br>
            <a:r>
              <a:rPr lang="vi-VN" dirty="0" err="1"/>
              <a:t>tính</a:t>
            </a:r>
            <a:r>
              <a:rPr lang="vi-VN" dirty="0"/>
              <a:t> </a:t>
            </a:r>
            <a:r>
              <a:rPr lang="vi-VN" dirty="0" err="1"/>
              <a:t>dễ</a:t>
            </a:r>
            <a:r>
              <a:rPr lang="vi-VN" dirty="0"/>
              <a:t> </a:t>
            </a:r>
            <a:r>
              <a:rPr lang="vi-VN" dirty="0" err="1"/>
              <a:t>hiểu</a:t>
            </a:r>
            <a:r>
              <a:rPr lang="vi-VN" dirty="0"/>
              <a:t> </a:t>
            </a:r>
            <a:r>
              <a:rPr lang="vi-VN" dirty="0" err="1"/>
              <a:t>của</a:t>
            </a:r>
            <a:r>
              <a:rPr lang="vi-VN" dirty="0"/>
              <a:t> </a:t>
            </a:r>
            <a:r>
              <a:rPr lang="vi-VN" dirty="0" err="1"/>
              <a:t>ký</a:t>
            </a:r>
            <a:r>
              <a:rPr lang="vi-VN" dirty="0"/>
              <a:t> </a:t>
            </a:r>
            <a:r>
              <a:rPr lang="vi-VN" dirty="0" err="1"/>
              <a:t>hiệu</a:t>
            </a:r>
            <a:r>
              <a:rPr lang="vi-VN" dirty="0"/>
              <a:t> </a:t>
            </a:r>
            <a:r>
              <a:rPr lang="vi-VN" dirty="0" err="1"/>
              <a:t>đã</a:t>
            </a:r>
            <a:r>
              <a:rPr lang="vi-VN" dirty="0"/>
              <a:t> </a:t>
            </a:r>
            <a:r>
              <a:rPr lang="vi-VN" dirty="0" err="1"/>
              <a:t>mã</a:t>
            </a:r>
            <a:r>
              <a:rPr lang="vi-VN" dirty="0"/>
              <a:t> </a:t>
            </a:r>
            <a:r>
              <a:rPr lang="vi-VN" dirty="0" err="1"/>
              <a:t>hoá</a:t>
            </a:r>
            <a:br>
              <a:rPr lang="vi-VN" dirty="0"/>
            </a:br>
            <a:r>
              <a:rPr lang="vi-VN" dirty="0" err="1"/>
              <a:t>mối</a:t>
            </a:r>
            <a:r>
              <a:rPr lang="vi-VN" dirty="0"/>
              <a:t> quan </a:t>
            </a:r>
            <a:r>
              <a:rPr lang="vi-VN" dirty="0" err="1"/>
              <a:t>hệ</a:t>
            </a:r>
            <a:r>
              <a:rPr lang="vi-VN" dirty="0"/>
              <a:t> </a:t>
            </a:r>
            <a:r>
              <a:rPr lang="vi-VN" dirty="0" err="1"/>
              <a:t>giữa</a:t>
            </a:r>
            <a:r>
              <a:rPr lang="vi-VN" dirty="0"/>
              <a:t> </a:t>
            </a:r>
            <a:r>
              <a:rPr lang="vi-VN" dirty="0" err="1"/>
              <a:t>mã</a:t>
            </a:r>
            <a:r>
              <a:rPr lang="vi-VN" dirty="0"/>
              <a:t> </a:t>
            </a:r>
            <a:r>
              <a:rPr lang="vi-VN" dirty="0" err="1"/>
              <a:t>màu</a:t>
            </a:r>
            <a:r>
              <a:rPr lang="vi-VN" dirty="0"/>
              <a:t> </a:t>
            </a:r>
            <a:r>
              <a:rPr lang="vi-VN" dirty="0" err="1"/>
              <a:t>và</a:t>
            </a:r>
            <a:r>
              <a:rPr lang="vi-VN" dirty="0"/>
              <a:t> </a:t>
            </a:r>
            <a:r>
              <a:rPr lang="vi-VN" dirty="0" err="1"/>
              <a:t>các</a:t>
            </a:r>
            <a:r>
              <a:rPr lang="vi-VN" dirty="0"/>
              <a:t> </a:t>
            </a:r>
            <a:r>
              <a:rPr lang="vi-VN" dirty="0" err="1"/>
              <a:t>mục</a:t>
            </a:r>
            <a:r>
              <a:rPr lang="vi-VN" dirty="0"/>
              <a:t> tiêu</a:t>
            </a:r>
            <a:endParaRPr lang="en-US" dirty="0"/>
          </a:p>
          <a:p>
            <a:r>
              <a:rPr lang="vi-VN" dirty="0"/>
              <a:t>Khi </a:t>
            </a:r>
            <a:r>
              <a:rPr lang="vi-VN" dirty="0" err="1"/>
              <a:t>mật</a:t>
            </a:r>
            <a:r>
              <a:rPr lang="vi-VN" dirty="0"/>
              <a:t> </a:t>
            </a:r>
            <a:r>
              <a:rPr lang="vi-VN" dirty="0" err="1"/>
              <a:t>độ</a:t>
            </a:r>
            <a:r>
              <a:rPr lang="vi-VN" dirty="0"/>
              <a:t> </a:t>
            </a:r>
            <a:r>
              <a:rPr lang="vi-VN" dirty="0" err="1"/>
              <a:t>màn</a:t>
            </a:r>
            <a:r>
              <a:rPr lang="vi-VN" dirty="0"/>
              <a:t> </a:t>
            </a:r>
            <a:r>
              <a:rPr lang="vi-VN" dirty="0" err="1"/>
              <a:t>hình</a:t>
            </a:r>
            <a:r>
              <a:rPr lang="vi-VN" dirty="0"/>
              <a:t> </a:t>
            </a:r>
            <a:r>
              <a:rPr lang="vi-VN" dirty="0" err="1"/>
              <a:t>làm</a:t>
            </a:r>
            <a:r>
              <a:rPr lang="vi-VN" dirty="0"/>
              <a:t> tăng </a:t>
            </a:r>
            <a:r>
              <a:rPr lang="vi-VN" dirty="0" err="1"/>
              <a:t>hiệu</a:t>
            </a:r>
            <a:r>
              <a:rPr lang="vi-VN" dirty="0"/>
              <a:t> </a:t>
            </a:r>
            <a:r>
              <a:rPr lang="vi-VN" dirty="0" err="1"/>
              <a:t>ứng</a:t>
            </a:r>
            <a:r>
              <a:rPr lang="vi-VN" dirty="0"/>
              <a:t> </a:t>
            </a:r>
            <a:r>
              <a:rPr lang="vi-VN" dirty="0" err="1"/>
              <a:t>màu</a:t>
            </a:r>
            <a:r>
              <a:rPr lang="vi-VN" dirty="0"/>
              <a:t> </a:t>
            </a:r>
            <a:r>
              <a:rPr lang="vi-VN" dirty="0" err="1"/>
              <a:t>sắc</a:t>
            </a:r>
            <a:r>
              <a:rPr lang="vi-VN" dirty="0"/>
              <a:t> tăng lên. </a:t>
            </a:r>
            <a:r>
              <a:rPr lang="vi-VN" dirty="0" err="1"/>
              <a:t>Màu</a:t>
            </a:r>
            <a:r>
              <a:rPr lang="vi-VN" dirty="0"/>
              <a:t> </a:t>
            </a:r>
            <a:r>
              <a:rPr lang="vi-VN" dirty="0" err="1"/>
              <a:t>sắc</a:t>
            </a:r>
            <a:r>
              <a:rPr lang="vi-VN" dirty="0"/>
              <a:t> </a:t>
            </a:r>
            <a:r>
              <a:rPr lang="vi-VN" dirty="0" err="1"/>
              <a:t>có</a:t>
            </a:r>
            <a:r>
              <a:rPr lang="vi-VN" dirty="0"/>
              <a:t> </a:t>
            </a:r>
            <a:r>
              <a:rPr lang="vi-VN" dirty="0" err="1"/>
              <a:t>thể</a:t>
            </a:r>
            <a:r>
              <a:rPr lang="vi-VN" dirty="0"/>
              <a:t> </a:t>
            </a:r>
            <a:r>
              <a:rPr lang="vi-VN" dirty="0" err="1"/>
              <a:t>xác</a:t>
            </a:r>
            <a:r>
              <a:rPr lang="vi-VN" dirty="0"/>
              <a:t> </a:t>
            </a:r>
            <a:r>
              <a:rPr lang="vi-VN" dirty="0" err="1"/>
              <a:t>định</a:t>
            </a:r>
            <a:r>
              <a:rPr lang="vi-VN" dirty="0"/>
              <a:t> </a:t>
            </a:r>
            <a:r>
              <a:rPr lang="vi-VN" dirty="0" err="1"/>
              <a:t>các</a:t>
            </a:r>
            <a:r>
              <a:rPr lang="vi-VN" dirty="0"/>
              <a:t> </a:t>
            </a:r>
            <a:r>
              <a:rPr lang="vi-VN" dirty="0" err="1"/>
              <a:t>trường</a:t>
            </a:r>
            <a:r>
              <a:rPr lang="vi-VN" dirty="0"/>
              <a:t> </a:t>
            </a:r>
            <a:r>
              <a:rPr lang="vi-VN" dirty="0" err="1"/>
              <a:t>trực</a:t>
            </a:r>
            <a:r>
              <a:rPr lang="vi-VN" dirty="0"/>
              <a:t> quan trên </a:t>
            </a:r>
            <a:r>
              <a:rPr lang="vi-VN" dirty="0" err="1"/>
              <a:t>bản</a:t>
            </a:r>
            <a:r>
              <a:rPr lang="vi-VN" dirty="0"/>
              <a:t> </a:t>
            </a:r>
            <a:r>
              <a:rPr lang="vi-VN" dirty="0" err="1"/>
              <a:t>đồ</a:t>
            </a:r>
            <a:r>
              <a:rPr lang="vi-VN" dirty="0"/>
              <a:t> </a:t>
            </a:r>
            <a:r>
              <a:rPr lang="vi-VN" dirty="0" err="1"/>
              <a:t>hiển</a:t>
            </a:r>
            <a:r>
              <a:rPr lang="vi-VN" dirty="0"/>
              <a:t> </a:t>
            </a:r>
            <a:r>
              <a:rPr lang="vi-VN" dirty="0" err="1"/>
              <a:t>thị</a:t>
            </a:r>
            <a:r>
              <a:rPr lang="vi-VN" dirty="0"/>
              <a:t> </a:t>
            </a:r>
            <a:r>
              <a:rPr lang="vi-VN" dirty="0" err="1"/>
              <a:t>thời</a:t>
            </a:r>
            <a:r>
              <a:rPr lang="vi-VN" dirty="0"/>
              <a:t> </a:t>
            </a:r>
            <a:r>
              <a:rPr lang="vi-VN" dirty="0" err="1"/>
              <a:t>tiết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60</a:t>
            </a:fld>
            <a:endParaRPr lang="en-US"/>
          </a:p>
        </p:txBody>
      </p:sp>
    </p:spTree>
    <p:extLst>
      <p:ext uri="{BB962C8B-B14F-4D97-AF65-F5344CB8AC3E}">
        <p14:creationId xmlns:p14="http://schemas.microsoft.com/office/powerpoint/2010/main" val="40029520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err="1"/>
              <a:t>Kích</a:t>
            </a:r>
            <a:r>
              <a:rPr lang="vi-VN" b="1" dirty="0"/>
              <a:t> </a:t>
            </a:r>
            <a:r>
              <a:rPr lang="vi-VN" b="1" dirty="0" err="1"/>
              <a:t>thước</a:t>
            </a:r>
            <a:r>
              <a:rPr lang="vi-VN" b="1" dirty="0"/>
              <a:t> </a:t>
            </a:r>
            <a:r>
              <a:rPr lang="vi-VN" b="1" dirty="0" err="1"/>
              <a:t>và</a:t>
            </a:r>
            <a:r>
              <a:rPr lang="vi-VN" b="1" dirty="0"/>
              <a:t> </a:t>
            </a:r>
            <a:r>
              <a:rPr lang="vi-VN" b="1" dirty="0" err="1"/>
              <a:t>thị</a:t>
            </a:r>
            <a:r>
              <a:rPr lang="vi-VN" b="1" dirty="0"/>
              <a:t> </a:t>
            </a:r>
            <a:r>
              <a:rPr lang="vi-VN" b="1" dirty="0" err="1"/>
              <a:t>lực</a:t>
            </a:r>
            <a:endParaRPr lang="vi-VN" b="1" dirty="0"/>
          </a:p>
          <a:p>
            <a:r>
              <a:rPr lang="vi-VN" dirty="0" err="1"/>
              <a:t>Vì</a:t>
            </a:r>
            <a:r>
              <a:rPr lang="vi-VN" dirty="0"/>
              <a:t> </a:t>
            </a:r>
            <a:r>
              <a:rPr lang="vi-VN" dirty="0" err="1"/>
              <a:t>số</a:t>
            </a:r>
            <a:r>
              <a:rPr lang="vi-VN" dirty="0"/>
              <a:t> </a:t>
            </a:r>
            <a:r>
              <a:rPr lang="vi-VN" dirty="0" err="1"/>
              <a:t>lượng</a:t>
            </a:r>
            <a:r>
              <a:rPr lang="vi-VN" dirty="0"/>
              <a:t> </a:t>
            </a:r>
            <a:r>
              <a:rPr lang="vi-VN" dirty="0" err="1"/>
              <a:t>màu</a:t>
            </a:r>
            <a:r>
              <a:rPr lang="vi-VN" dirty="0"/>
              <a:t> tăng </a:t>
            </a:r>
            <a:r>
              <a:rPr lang="vi-VN" dirty="0" err="1"/>
              <a:t>kích</a:t>
            </a:r>
            <a:r>
              <a:rPr lang="vi-VN" dirty="0"/>
              <a:t> </a:t>
            </a:r>
            <a:r>
              <a:rPr lang="vi-VN" dirty="0" err="1"/>
              <a:t>thước</a:t>
            </a:r>
            <a:r>
              <a:rPr lang="vi-VN" dirty="0"/>
              <a:t> </a:t>
            </a:r>
            <a:r>
              <a:rPr lang="vi-VN" dirty="0" err="1"/>
              <a:t>của</a:t>
            </a:r>
            <a:r>
              <a:rPr lang="vi-VN" dirty="0"/>
              <a:t> văn </a:t>
            </a:r>
            <a:r>
              <a:rPr lang="vi-VN" dirty="0" err="1"/>
              <a:t>bản</a:t>
            </a:r>
            <a:r>
              <a:rPr lang="vi-VN" dirty="0"/>
              <a:t> </a:t>
            </a:r>
            <a:r>
              <a:rPr lang="vi-VN" dirty="0" err="1"/>
              <a:t>cũng</a:t>
            </a:r>
            <a:r>
              <a:rPr lang="vi-VN" dirty="0"/>
              <a:t> nên tăng lên.</a:t>
            </a:r>
          </a:p>
          <a:p>
            <a:r>
              <a:rPr lang="vi-VN" dirty="0"/>
              <a:t>Không </a:t>
            </a:r>
            <a:r>
              <a:rPr lang="vi-VN" dirty="0" err="1"/>
              <a:t>thể</a:t>
            </a:r>
            <a:r>
              <a:rPr lang="vi-VN" dirty="0"/>
              <a:t> </a:t>
            </a:r>
            <a:r>
              <a:rPr lang="vi-VN" dirty="0" err="1"/>
              <a:t>giả</a:t>
            </a:r>
            <a:r>
              <a:rPr lang="vi-VN" dirty="0"/>
              <a:t> </a:t>
            </a:r>
            <a:r>
              <a:rPr lang="vi-VN" dirty="0" err="1"/>
              <a:t>sử</a:t>
            </a:r>
            <a:r>
              <a:rPr lang="vi-VN" dirty="0"/>
              <a:t> </a:t>
            </a:r>
            <a:r>
              <a:rPr lang="vi-VN" dirty="0" err="1"/>
              <a:t>màu</a:t>
            </a:r>
            <a:r>
              <a:rPr lang="vi-VN" dirty="0"/>
              <a:t> </a:t>
            </a:r>
            <a:r>
              <a:rPr lang="vi-VN" dirty="0" err="1"/>
              <a:t>sắc</a:t>
            </a:r>
            <a:r>
              <a:rPr lang="vi-VN" dirty="0"/>
              <a:t>! </a:t>
            </a:r>
            <a:r>
              <a:rPr lang="vi-VN" dirty="0" err="1"/>
              <a:t>Hiển</a:t>
            </a:r>
            <a:r>
              <a:rPr lang="vi-VN" dirty="0"/>
              <a:t> </a:t>
            </a:r>
            <a:r>
              <a:rPr lang="vi-VN" dirty="0" err="1"/>
              <a:t>thị</a:t>
            </a:r>
            <a:r>
              <a:rPr lang="vi-VN" dirty="0"/>
              <a:t> </a:t>
            </a:r>
            <a:r>
              <a:rPr lang="vi-VN" dirty="0" err="1"/>
              <a:t>mã</a:t>
            </a:r>
            <a:r>
              <a:rPr lang="vi-VN" dirty="0"/>
              <a:t> dôi dư.</a:t>
            </a:r>
          </a:p>
          <a:p>
            <a:r>
              <a:rPr lang="vi-VN" dirty="0" err="1"/>
              <a:t>Nhận</a:t>
            </a:r>
            <a:r>
              <a:rPr lang="vi-VN" dirty="0"/>
              <a:t> </a:t>
            </a:r>
            <a:r>
              <a:rPr lang="vi-VN" dirty="0" err="1"/>
              <a:t>thức</a:t>
            </a:r>
            <a:r>
              <a:rPr lang="vi-VN" dirty="0"/>
              <a:t> </a:t>
            </a:r>
            <a:r>
              <a:rPr lang="vi-VN" dirty="0" err="1"/>
              <a:t>màu</a:t>
            </a:r>
            <a:r>
              <a:rPr lang="vi-VN" dirty="0"/>
              <a:t> </a:t>
            </a:r>
            <a:r>
              <a:rPr lang="vi-VN" dirty="0" err="1"/>
              <a:t>sắc</a:t>
            </a:r>
            <a:r>
              <a:rPr lang="vi-VN" dirty="0"/>
              <a:t> </a:t>
            </a:r>
            <a:r>
              <a:rPr lang="vi-VN" dirty="0" err="1"/>
              <a:t>của</a:t>
            </a:r>
            <a:r>
              <a:rPr lang="vi-VN" dirty="0"/>
              <a:t> </a:t>
            </a:r>
            <a:r>
              <a:rPr lang="vi-VN" dirty="0" err="1"/>
              <a:t>người</a:t>
            </a:r>
            <a:r>
              <a:rPr lang="vi-VN" dirty="0"/>
              <a:t> </a:t>
            </a:r>
            <a:r>
              <a:rPr lang="vi-VN" dirty="0" err="1"/>
              <a:t>thiết</a:t>
            </a:r>
            <a:r>
              <a:rPr lang="vi-VN" dirty="0"/>
              <a:t> </a:t>
            </a:r>
            <a:r>
              <a:rPr lang="vi-VN" dirty="0" err="1"/>
              <a:t>kế</a:t>
            </a:r>
            <a:r>
              <a:rPr lang="vi-VN" dirty="0"/>
              <a:t>! = </a:t>
            </a:r>
            <a:r>
              <a:rPr lang="vi-VN" dirty="0" err="1"/>
              <a:t>Nhận</a:t>
            </a:r>
            <a:r>
              <a:rPr lang="vi-VN" dirty="0"/>
              <a:t> </a:t>
            </a:r>
            <a:r>
              <a:rPr lang="vi-VN" dirty="0" err="1"/>
              <a:t>thức</a:t>
            </a:r>
            <a:r>
              <a:rPr lang="vi-VN" dirty="0"/>
              <a:t> </a:t>
            </a:r>
            <a:r>
              <a:rPr lang="vi-VN" dirty="0" err="1"/>
              <a:t>màu</a:t>
            </a:r>
            <a:r>
              <a:rPr lang="vi-VN" dirty="0"/>
              <a:t> </a:t>
            </a:r>
            <a:r>
              <a:rPr lang="vi-VN" dirty="0" err="1"/>
              <a:t>sắc</a:t>
            </a:r>
            <a:r>
              <a:rPr lang="vi-VN" dirty="0"/>
              <a:t> </a:t>
            </a:r>
            <a:r>
              <a:rPr lang="vi-VN" dirty="0" err="1"/>
              <a:t>của</a:t>
            </a:r>
            <a:r>
              <a:rPr lang="vi-VN" dirty="0"/>
              <a:t> </a:t>
            </a:r>
            <a:r>
              <a:rPr lang="vi-VN" dirty="0" err="1"/>
              <a:t>người</a:t>
            </a:r>
            <a:r>
              <a:rPr lang="vi-VN" dirty="0"/>
              <a:t> </a:t>
            </a:r>
            <a:r>
              <a:rPr lang="vi-VN" dirty="0" err="1"/>
              <a:t>dùng</a:t>
            </a:r>
            <a:endParaRPr lang="vi-VN" dirty="0"/>
          </a:p>
          <a:p>
            <a:pPr marL="342900" indent="-342900">
              <a:buFont typeface="Arial" panose="020B0604020202020204" pitchFamily="34" charset="0"/>
              <a:buChar char="•"/>
            </a:pPr>
            <a:r>
              <a:rPr lang="vi-VN" dirty="0" err="1"/>
              <a:t>mã</a:t>
            </a:r>
            <a:r>
              <a:rPr lang="vi-VN" dirty="0"/>
              <a:t> </a:t>
            </a:r>
            <a:r>
              <a:rPr lang="vi-VN" dirty="0" err="1"/>
              <a:t>màu</a:t>
            </a:r>
            <a:r>
              <a:rPr lang="vi-VN" dirty="0"/>
              <a:t> </a:t>
            </a:r>
            <a:r>
              <a:rPr lang="vi-VN" dirty="0" err="1"/>
              <a:t>và</a:t>
            </a:r>
            <a:r>
              <a:rPr lang="vi-VN" dirty="0"/>
              <a:t> văn </a:t>
            </a:r>
            <a:r>
              <a:rPr lang="vi-VN" dirty="0" err="1"/>
              <a:t>bản</a:t>
            </a:r>
            <a:r>
              <a:rPr lang="vi-VN" dirty="0"/>
              <a:t> (phân </a:t>
            </a:r>
            <a:r>
              <a:rPr lang="vi-VN" dirty="0" err="1"/>
              <a:t>loại</a:t>
            </a:r>
            <a:r>
              <a:rPr lang="vi-VN" dirty="0"/>
              <a:t>)</a:t>
            </a:r>
          </a:p>
          <a:p>
            <a:pPr marL="342900" indent="-342900">
              <a:buFont typeface="Arial" panose="020B0604020202020204" pitchFamily="34" charset="0"/>
              <a:buChar char="•"/>
            </a:pPr>
            <a:r>
              <a:rPr lang="vi-VN" dirty="0" err="1"/>
              <a:t>màu</a:t>
            </a:r>
            <a:r>
              <a:rPr lang="vi-VN" dirty="0"/>
              <a:t>, </a:t>
            </a:r>
            <a:r>
              <a:rPr lang="vi-VN" dirty="0" err="1"/>
              <a:t>kích</a:t>
            </a:r>
            <a:r>
              <a:rPr lang="vi-VN" dirty="0"/>
              <a:t> </a:t>
            </a:r>
            <a:r>
              <a:rPr lang="vi-VN" dirty="0" err="1"/>
              <a:t>cỡ</a:t>
            </a:r>
            <a:r>
              <a:rPr lang="vi-VN" dirty="0"/>
              <a:t> </a:t>
            </a:r>
            <a:r>
              <a:rPr lang="vi-VN" dirty="0" err="1"/>
              <a:t>và</a:t>
            </a:r>
            <a:r>
              <a:rPr lang="vi-VN" dirty="0"/>
              <a:t> văn </a:t>
            </a:r>
            <a:r>
              <a:rPr lang="vi-VN" dirty="0" err="1"/>
              <a:t>bản</a:t>
            </a:r>
            <a:endParaRPr lang="vi-VN" dirty="0"/>
          </a:p>
          <a:p>
            <a:pPr marL="342900" indent="-342900">
              <a:buFont typeface="Arial" panose="020B0604020202020204" pitchFamily="34" charset="0"/>
              <a:buChar char="•"/>
            </a:pPr>
            <a:r>
              <a:rPr lang="vi-VN" dirty="0" err="1"/>
              <a:t>màu</a:t>
            </a:r>
            <a:r>
              <a:rPr lang="vi-VN" dirty="0"/>
              <a:t> </a:t>
            </a:r>
            <a:r>
              <a:rPr lang="vi-VN" dirty="0" err="1"/>
              <a:t>sắc</a:t>
            </a:r>
            <a:r>
              <a:rPr lang="vi-VN" dirty="0"/>
              <a:t>, </a:t>
            </a:r>
            <a:r>
              <a:rPr lang="vi-VN" dirty="0" err="1"/>
              <a:t>kích</a:t>
            </a:r>
            <a:r>
              <a:rPr lang="vi-VN" dirty="0"/>
              <a:t> </a:t>
            </a:r>
            <a:r>
              <a:rPr lang="vi-VN" dirty="0" err="1"/>
              <a:t>thước</a:t>
            </a:r>
            <a:r>
              <a:rPr lang="vi-VN" dirty="0"/>
              <a:t>, văn </a:t>
            </a:r>
            <a:r>
              <a:rPr lang="vi-VN" dirty="0" err="1"/>
              <a:t>bản</a:t>
            </a:r>
            <a:r>
              <a:rPr lang="vi-VN" dirty="0"/>
              <a:t> &amp; </a:t>
            </a:r>
            <a:r>
              <a:rPr lang="vi-VN" dirty="0" err="1"/>
              <a:t>biểu</a:t>
            </a:r>
            <a:r>
              <a:rPr lang="vi-VN" dirty="0"/>
              <a:t> </a:t>
            </a:r>
            <a:r>
              <a:rPr lang="vi-VN" dirty="0" err="1"/>
              <a:t>tượng</a:t>
            </a:r>
            <a:r>
              <a:rPr lang="vi-VN" dirty="0"/>
              <a:t> ....</a:t>
            </a:r>
          </a:p>
          <a:p>
            <a:r>
              <a:rPr lang="vi-VN" dirty="0" err="1"/>
              <a:t>Bộ</a:t>
            </a:r>
            <a:r>
              <a:rPr lang="vi-VN" dirty="0"/>
              <a:t> </a:t>
            </a:r>
            <a:r>
              <a:rPr lang="vi-VN" dirty="0" err="1"/>
              <a:t>nhớ</a:t>
            </a:r>
            <a:r>
              <a:rPr lang="vi-VN" dirty="0"/>
              <a:t> </a:t>
            </a:r>
            <a:r>
              <a:rPr lang="vi-VN" dirty="0" err="1"/>
              <a:t>Màu</a:t>
            </a:r>
            <a:r>
              <a:rPr lang="vi-VN" dirty="0"/>
              <a:t>: 5 - 7 </a:t>
            </a:r>
            <a:r>
              <a:rPr lang="vi-VN" dirty="0" err="1"/>
              <a:t>bộ</a:t>
            </a:r>
            <a:r>
              <a:rPr lang="vi-VN" dirty="0"/>
              <a:t> </a:t>
            </a:r>
            <a:r>
              <a:rPr lang="vi-VN" dirty="0" err="1"/>
              <a:t>nhớ</a:t>
            </a:r>
            <a:r>
              <a:rPr lang="vi-VN" dirty="0"/>
              <a:t> </a:t>
            </a:r>
            <a:r>
              <a:rPr lang="vi-VN" dirty="0" err="1"/>
              <a:t>màu</a:t>
            </a:r>
            <a:r>
              <a:rPr lang="vi-VN" dirty="0"/>
              <a:t> cho </a:t>
            </a:r>
            <a:r>
              <a:rPr lang="vi-VN" dirty="0" err="1"/>
              <a:t>mã</a:t>
            </a:r>
            <a:r>
              <a:rPr lang="vi-VN" dirty="0"/>
              <a:t>. Không </a:t>
            </a:r>
            <a:r>
              <a:rPr lang="vi-VN" dirty="0" err="1"/>
              <a:t>thuế</a:t>
            </a:r>
            <a:r>
              <a:rPr lang="vi-VN" dirty="0"/>
              <a:t> </a:t>
            </a:r>
            <a:r>
              <a:rPr lang="vi-VN" dirty="0" err="1"/>
              <a:t>làm</a:t>
            </a:r>
            <a:r>
              <a:rPr lang="vi-VN" dirty="0"/>
              <a:t> </a:t>
            </a:r>
            <a:r>
              <a:rPr lang="vi-VN" dirty="0" err="1"/>
              <a:t>việc</a:t>
            </a:r>
            <a:endParaRPr lang="vi-VN" dirty="0"/>
          </a:p>
          <a:p>
            <a:r>
              <a:rPr lang="vi-VN" dirty="0" err="1"/>
              <a:t>Bộ</a:t>
            </a:r>
            <a:r>
              <a:rPr lang="vi-VN" dirty="0"/>
              <a:t> </a:t>
            </a:r>
            <a:r>
              <a:rPr lang="vi-VN" dirty="0" err="1"/>
              <a:t>nhớ</a:t>
            </a:r>
            <a:r>
              <a:rPr lang="vi-VN" dirty="0"/>
              <a:t> </a:t>
            </a:r>
            <a:r>
              <a:rPr lang="vi-VN" dirty="0" err="1"/>
              <a:t>sử</a:t>
            </a:r>
            <a:r>
              <a:rPr lang="vi-VN" dirty="0"/>
              <a:t> </a:t>
            </a:r>
            <a:r>
              <a:rPr lang="vi-VN" dirty="0" err="1"/>
              <a:t>dụng</a:t>
            </a:r>
            <a:r>
              <a:rPr lang="vi-VN" dirty="0"/>
              <a:t> </a:t>
            </a:r>
            <a:r>
              <a:rPr lang="vi-VN" dirty="0" err="1"/>
              <a:t>khoảng</a:t>
            </a:r>
            <a:r>
              <a:rPr lang="vi-VN" dirty="0"/>
              <a:t> 4 </a:t>
            </a:r>
            <a:r>
              <a:rPr lang="vi-VN" dirty="0" err="1"/>
              <a:t>màu</a:t>
            </a:r>
            <a:r>
              <a:rPr lang="vi-VN" dirty="0"/>
              <a: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61</a:t>
            </a:fld>
            <a:endParaRPr lang="en-US"/>
          </a:p>
        </p:txBody>
      </p:sp>
    </p:spTree>
    <p:extLst>
      <p:ext uri="{BB962C8B-B14F-4D97-AF65-F5344CB8AC3E}">
        <p14:creationId xmlns:p14="http://schemas.microsoft.com/office/powerpoint/2010/main" val="2503554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err="1"/>
              <a:t>Nhóm</a:t>
            </a:r>
            <a:r>
              <a:rPr lang="vi-VN" dirty="0"/>
              <a:t> </a:t>
            </a:r>
            <a:r>
              <a:rPr lang="vi-VN" dirty="0" err="1"/>
              <a:t>thành</a:t>
            </a:r>
            <a:r>
              <a:rPr lang="vi-VN" dirty="0"/>
              <a:t> </a:t>
            </a:r>
            <a:r>
              <a:rPr lang="vi-VN" dirty="0" err="1"/>
              <a:t>một</a:t>
            </a:r>
            <a:r>
              <a:rPr lang="vi-VN" dirty="0"/>
              <a:t> </a:t>
            </a:r>
            <a:r>
              <a:rPr lang="vi-VN" dirty="0" err="1"/>
              <a:t>số</a:t>
            </a:r>
            <a:r>
              <a:rPr lang="vi-VN" dirty="0"/>
              <a:t> </a:t>
            </a:r>
            <a:r>
              <a:rPr lang="vi-VN" dirty="0" err="1"/>
              <a:t>nhỏ</a:t>
            </a:r>
            <a:r>
              <a:rPr lang="vi-VN" dirty="0"/>
              <a:t> (7 ± 2)</a:t>
            </a:r>
            <a:br>
              <a:rPr lang="vi-VN" dirty="0"/>
            </a:br>
            <a:r>
              <a:rPr lang="vi-VN" dirty="0" err="1"/>
              <a:t>Đánh</a:t>
            </a:r>
            <a:r>
              <a:rPr lang="vi-VN" dirty="0"/>
              <a:t> </a:t>
            </a:r>
            <a:r>
              <a:rPr lang="vi-VN" dirty="0" err="1"/>
              <a:t>giá</a:t>
            </a:r>
            <a:r>
              <a:rPr lang="vi-VN" dirty="0"/>
              <a:t> </a:t>
            </a:r>
            <a:r>
              <a:rPr lang="vi-VN" dirty="0" err="1"/>
              <a:t>tầm</a:t>
            </a:r>
            <a:r>
              <a:rPr lang="vi-VN" dirty="0"/>
              <a:t> quan </a:t>
            </a:r>
            <a:r>
              <a:rPr lang="vi-VN" dirty="0" err="1"/>
              <a:t>trọng</a:t>
            </a:r>
            <a:r>
              <a:rPr lang="vi-VN" dirty="0"/>
              <a:t> </a:t>
            </a:r>
            <a:r>
              <a:rPr lang="vi-VN" dirty="0" err="1"/>
              <a:t>của</a:t>
            </a:r>
            <a:r>
              <a:rPr lang="vi-VN" dirty="0"/>
              <a:t> </a:t>
            </a:r>
            <a:r>
              <a:rPr lang="vi-VN" dirty="0" err="1"/>
              <a:t>các</a:t>
            </a:r>
            <a:r>
              <a:rPr lang="vi-VN" dirty="0"/>
              <a:t> </a:t>
            </a:r>
            <a:r>
              <a:rPr lang="vi-VN" dirty="0" err="1"/>
              <a:t>nhóm</a:t>
            </a:r>
            <a:br>
              <a:rPr lang="vi-VN" dirty="0"/>
            </a:br>
            <a:r>
              <a:rPr lang="vi-VN" dirty="0" err="1"/>
              <a:t>Hiển</a:t>
            </a:r>
            <a:r>
              <a:rPr lang="vi-VN" dirty="0"/>
              <a:t> </a:t>
            </a:r>
            <a:r>
              <a:rPr lang="vi-VN" dirty="0" err="1"/>
              <a:t>thị</a:t>
            </a:r>
            <a:r>
              <a:rPr lang="vi-VN" dirty="0"/>
              <a:t> </a:t>
            </a:r>
            <a:r>
              <a:rPr lang="vi-VN" dirty="0" err="1"/>
              <a:t>mối</a:t>
            </a:r>
            <a:r>
              <a:rPr lang="vi-VN" dirty="0"/>
              <a:t> quan </a:t>
            </a:r>
            <a:r>
              <a:rPr lang="vi-VN" dirty="0" err="1"/>
              <a:t>hệ</a:t>
            </a:r>
            <a:r>
              <a:rPr lang="vi-VN" dirty="0"/>
              <a:t> theo </a:t>
            </a:r>
            <a:r>
              <a:rPr lang="vi-VN" dirty="0" err="1"/>
              <a:t>cấp</a:t>
            </a:r>
            <a:r>
              <a:rPr lang="vi-VN" dirty="0"/>
              <a:t> </a:t>
            </a:r>
            <a:r>
              <a:rPr lang="vi-VN" dirty="0" err="1"/>
              <a:t>bậc</a:t>
            </a:r>
            <a:r>
              <a:rPr lang="vi-VN" dirty="0"/>
              <a:t> </a:t>
            </a:r>
            <a:r>
              <a:rPr lang="vi-VN" dirty="0" err="1"/>
              <a:t>với</a:t>
            </a:r>
            <a:r>
              <a:rPr lang="vi-VN" dirty="0"/>
              <a:t> </a:t>
            </a:r>
            <a:r>
              <a:rPr lang="vi-VN" dirty="0" err="1"/>
              <a:t>kích</a:t>
            </a:r>
            <a:r>
              <a:rPr lang="vi-VN" dirty="0"/>
              <a:t> </a:t>
            </a:r>
            <a:r>
              <a:rPr lang="vi-VN" dirty="0" err="1"/>
              <a:t>thước</a:t>
            </a:r>
            <a:br>
              <a:rPr lang="vi-VN" dirty="0"/>
            </a:br>
            <a:r>
              <a:rPr lang="vi-VN" dirty="0" err="1"/>
              <a:t>Hiển</a:t>
            </a:r>
            <a:r>
              <a:rPr lang="vi-VN" dirty="0"/>
              <a:t> </a:t>
            </a:r>
            <a:r>
              <a:rPr lang="vi-VN" dirty="0" err="1"/>
              <a:t>thị</a:t>
            </a:r>
            <a:r>
              <a:rPr lang="vi-VN" dirty="0"/>
              <a:t> </a:t>
            </a:r>
            <a:r>
              <a:rPr lang="vi-VN" dirty="0" err="1"/>
              <a:t>các</a:t>
            </a:r>
            <a:r>
              <a:rPr lang="vi-VN" dirty="0"/>
              <a:t> </a:t>
            </a:r>
            <a:r>
              <a:rPr lang="vi-VN" dirty="0" err="1"/>
              <a:t>nhóm</a:t>
            </a:r>
            <a:r>
              <a:rPr lang="vi-VN" dirty="0"/>
              <a:t> không </a:t>
            </a:r>
            <a:r>
              <a:rPr lang="vi-VN" dirty="0" err="1"/>
              <a:t>có</a:t>
            </a:r>
            <a:r>
              <a:rPr lang="vi-VN" dirty="0"/>
              <a:t> </a:t>
            </a:r>
            <a:r>
              <a:rPr lang="vi-VN" dirty="0" err="1"/>
              <a:t>thứ</a:t>
            </a:r>
            <a:r>
              <a:rPr lang="vi-VN" dirty="0"/>
              <a:t> </a:t>
            </a:r>
            <a:r>
              <a:rPr lang="vi-VN" dirty="0" err="1"/>
              <a:t>bậc</a:t>
            </a:r>
            <a:r>
              <a:rPr lang="vi-VN" dirty="0"/>
              <a:t> </a:t>
            </a:r>
            <a:r>
              <a:rPr lang="vi-VN" dirty="0" err="1"/>
              <a:t>với</a:t>
            </a:r>
            <a:r>
              <a:rPr lang="vi-VN" dirty="0"/>
              <a:t> </a:t>
            </a:r>
            <a:r>
              <a:rPr lang="vi-VN" dirty="0" err="1"/>
              <a:t>màu</a:t>
            </a:r>
            <a:r>
              <a:rPr lang="vi-VN" dirty="0"/>
              <a:t> </a:t>
            </a:r>
            <a:r>
              <a:rPr lang="vi-VN" dirty="0" err="1"/>
              <a:t>sắc</a:t>
            </a:r>
            <a:br>
              <a:rPr lang="vi-VN" dirty="0"/>
            </a:br>
            <a:r>
              <a:rPr lang="vi-VN" dirty="0" err="1"/>
              <a:t>Tối</a:t>
            </a:r>
            <a:r>
              <a:rPr lang="vi-VN" dirty="0"/>
              <a:t> đa </a:t>
            </a:r>
            <a:r>
              <a:rPr lang="vi-VN" dirty="0" err="1"/>
              <a:t>hóa</a:t>
            </a:r>
            <a:r>
              <a:rPr lang="vi-VN" dirty="0"/>
              <a:t> </a:t>
            </a:r>
            <a:r>
              <a:rPr lang="vi-VN" dirty="0" err="1"/>
              <a:t>sự</a:t>
            </a:r>
            <a:r>
              <a:rPr lang="vi-VN" dirty="0"/>
              <a:t> </a:t>
            </a:r>
            <a:r>
              <a:rPr lang="vi-VN" dirty="0" err="1"/>
              <a:t>khác</a:t>
            </a:r>
            <a:r>
              <a:rPr lang="vi-VN" dirty="0"/>
              <a:t> </a:t>
            </a:r>
            <a:r>
              <a:rPr lang="vi-VN" dirty="0" err="1"/>
              <a:t>biệt</a:t>
            </a:r>
            <a:r>
              <a:rPr lang="vi-VN" dirty="0"/>
              <a:t> </a:t>
            </a:r>
            <a:r>
              <a:rPr lang="vi-VN" dirty="0" err="1"/>
              <a:t>giữa</a:t>
            </a:r>
            <a:r>
              <a:rPr lang="vi-VN" dirty="0"/>
              <a:t> </a:t>
            </a:r>
            <a:r>
              <a:rPr lang="vi-VN" dirty="0" err="1"/>
              <a:t>các</a:t>
            </a:r>
            <a:r>
              <a:rPr lang="vi-VN" dirty="0"/>
              <a:t> </a:t>
            </a:r>
            <a:r>
              <a:rPr lang="vi-VN" dirty="0" err="1"/>
              <a:t>nhóm</a:t>
            </a:r>
            <a:r>
              <a:rPr lang="vi-VN" dirty="0"/>
              <a:t> </a:t>
            </a:r>
            <a:r>
              <a:rPr lang="vi-VN" dirty="0" err="1"/>
              <a:t>Giảm</a:t>
            </a:r>
            <a:r>
              <a:rPr lang="vi-VN" dirty="0"/>
              <a:t> </a:t>
            </a:r>
            <a:r>
              <a:rPr lang="vi-VN" dirty="0" err="1"/>
              <a:t>thiểu</a:t>
            </a:r>
            <a:r>
              <a:rPr lang="vi-VN" dirty="0"/>
              <a:t> </a:t>
            </a:r>
            <a:r>
              <a:rPr lang="vi-VN" dirty="0" err="1"/>
              <a:t>sự</a:t>
            </a:r>
            <a:r>
              <a:rPr lang="vi-VN" dirty="0"/>
              <a:t> </a:t>
            </a:r>
            <a:r>
              <a:rPr lang="vi-VN" dirty="0" err="1"/>
              <a:t>khác</a:t>
            </a:r>
            <a:r>
              <a:rPr lang="vi-VN" dirty="0"/>
              <a:t> </a:t>
            </a:r>
            <a:r>
              <a:rPr lang="vi-VN" dirty="0" err="1"/>
              <a:t>biệt</a:t>
            </a:r>
            <a:r>
              <a:rPr lang="vi-VN" dirty="0"/>
              <a:t> trong </a:t>
            </a:r>
            <a:r>
              <a:rPr lang="vi-VN" dirty="0" err="1"/>
              <a:t>các</a:t>
            </a:r>
            <a:r>
              <a:rPr lang="vi-VN" dirty="0"/>
              <a:t> </a:t>
            </a:r>
            <a:r>
              <a:rPr lang="vi-VN" dirty="0" err="1"/>
              <a:t>nhóm</a:t>
            </a:r>
            <a:r>
              <a:rPr lang="vi-VN" dirty="0"/>
              <a: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62</a:t>
            </a:fld>
            <a:endParaRPr lang="en-US"/>
          </a:p>
        </p:txBody>
      </p:sp>
    </p:spTree>
    <p:extLst>
      <p:ext uri="{BB962C8B-B14F-4D97-AF65-F5344CB8AC3E}">
        <p14:creationId xmlns:p14="http://schemas.microsoft.com/office/powerpoint/2010/main" val="2882456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err="1"/>
              <a:t>Sử</a:t>
            </a:r>
            <a:r>
              <a:rPr lang="vi-VN" b="1" dirty="0"/>
              <a:t> </a:t>
            </a:r>
            <a:r>
              <a:rPr lang="vi-VN" b="1" dirty="0" err="1"/>
              <a:t>dụng</a:t>
            </a:r>
            <a:r>
              <a:rPr lang="vi-VN" b="1" dirty="0"/>
              <a:t> phân </a:t>
            </a:r>
            <a:r>
              <a:rPr lang="vi-VN" b="1" dirty="0" err="1"/>
              <a:t>biệt</a:t>
            </a:r>
            <a:r>
              <a:rPr lang="vi-VN" b="1" dirty="0"/>
              <a:t> theo </a:t>
            </a:r>
            <a:r>
              <a:rPr lang="vi-VN" b="1" dirty="0" err="1"/>
              <a:t>cảm</a:t>
            </a:r>
            <a:r>
              <a:rPr lang="vi-VN" b="1" dirty="0"/>
              <a:t> </a:t>
            </a:r>
            <a:r>
              <a:rPr lang="vi-VN" b="1" dirty="0" err="1"/>
              <a:t>giác</a:t>
            </a:r>
            <a:endParaRPr lang="vi-VN" b="1" dirty="0"/>
          </a:p>
          <a:p>
            <a:r>
              <a:rPr lang="vi-VN" dirty="0" err="1"/>
              <a:t>Xác</a:t>
            </a:r>
            <a:r>
              <a:rPr lang="vi-VN" dirty="0"/>
              <a:t> </a:t>
            </a:r>
            <a:r>
              <a:rPr lang="vi-VN" dirty="0" err="1"/>
              <a:t>định</a:t>
            </a:r>
            <a:r>
              <a:rPr lang="vi-VN" dirty="0"/>
              <a:t> </a:t>
            </a:r>
            <a:r>
              <a:rPr lang="vi-VN" dirty="0" err="1"/>
              <a:t>phạm</a:t>
            </a:r>
            <a:r>
              <a:rPr lang="vi-VN" dirty="0"/>
              <a:t> vi </a:t>
            </a:r>
            <a:r>
              <a:rPr lang="vi-VN" dirty="0" err="1"/>
              <a:t>biến</a:t>
            </a:r>
            <a:r>
              <a:rPr lang="vi-VN" dirty="0"/>
              <a:t> </a:t>
            </a:r>
            <a:r>
              <a:rPr lang="vi-VN" dirty="0" err="1"/>
              <a:t>động</a:t>
            </a:r>
            <a:r>
              <a:rPr lang="vi-VN" dirty="0"/>
              <a:t> (min .. </a:t>
            </a:r>
            <a:r>
              <a:rPr lang="vi-VN" dirty="0" err="1"/>
              <a:t>max</a:t>
            </a:r>
            <a:r>
              <a:rPr lang="vi-VN" dirty="0"/>
              <a:t>) </a:t>
            </a:r>
            <a:r>
              <a:rPr lang="vi-VN" dirty="0" err="1"/>
              <a:t>đối</a:t>
            </a:r>
            <a:r>
              <a:rPr lang="vi-VN" dirty="0"/>
              <a:t> </a:t>
            </a:r>
            <a:r>
              <a:rPr lang="vi-VN" dirty="0" err="1"/>
              <a:t>với</a:t>
            </a:r>
            <a:r>
              <a:rPr lang="vi-VN" dirty="0"/>
              <a:t> </a:t>
            </a:r>
            <a:r>
              <a:rPr lang="vi-VN" dirty="0" err="1"/>
              <a:t>kích</a:t>
            </a:r>
            <a:r>
              <a:rPr lang="vi-VN" dirty="0"/>
              <a:t> </a:t>
            </a:r>
            <a:r>
              <a:rPr lang="vi-VN" dirty="0" err="1"/>
              <a:t>thước</a:t>
            </a:r>
            <a:r>
              <a:rPr lang="vi-VN" dirty="0"/>
              <a:t>, </a:t>
            </a:r>
            <a:r>
              <a:rPr lang="vi-VN" dirty="0" err="1"/>
              <a:t>kích</a:t>
            </a:r>
            <a:r>
              <a:rPr lang="vi-VN" dirty="0"/>
              <a:t> </a:t>
            </a:r>
            <a:r>
              <a:rPr lang="vi-VN" dirty="0" err="1"/>
              <a:t>thước</a:t>
            </a:r>
            <a:r>
              <a:rPr lang="vi-VN" dirty="0"/>
              <a:t> </a:t>
            </a:r>
            <a:r>
              <a:rPr lang="vi-VN" dirty="0" err="1"/>
              <a:t>màu</a:t>
            </a:r>
            <a:r>
              <a:rPr lang="vi-VN" dirty="0"/>
              <a:t>.</a:t>
            </a:r>
          </a:p>
          <a:p>
            <a:r>
              <a:rPr lang="vi-VN" dirty="0" err="1"/>
              <a:t>Sử</a:t>
            </a:r>
            <a:r>
              <a:rPr lang="vi-VN" dirty="0"/>
              <a:t> </a:t>
            </a:r>
            <a:r>
              <a:rPr lang="vi-VN" dirty="0" err="1"/>
              <a:t>dụng</a:t>
            </a:r>
            <a:r>
              <a:rPr lang="vi-VN" dirty="0"/>
              <a:t> </a:t>
            </a:r>
            <a:r>
              <a:rPr lang="vi-VN" dirty="0" err="1"/>
              <a:t>lôgarít</a:t>
            </a:r>
            <a:r>
              <a:rPr lang="vi-VN" dirty="0"/>
              <a:t>&gt; quy mô </a:t>
            </a:r>
            <a:r>
              <a:rPr lang="vi-VN" dirty="0" err="1"/>
              <a:t>tuyến</a:t>
            </a:r>
            <a:r>
              <a:rPr lang="vi-VN" dirty="0"/>
              <a:t> </a:t>
            </a:r>
            <a:r>
              <a:rPr lang="vi-VN" dirty="0" err="1"/>
              <a:t>tính</a:t>
            </a:r>
            <a:r>
              <a:rPr lang="vi-VN" dirty="0"/>
              <a:t> </a:t>
            </a:r>
            <a:r>
              <a:rPr lang="vi-VN" dirty="0" err="1"/>
              <a:t>để</a:t>
            </a:r>
            <a:r>
              <a:rPr lang="vi-VN" dirty="0"/>
              <a:t> phân </a:t>
            </a:r>
            <a:r>
              <a:rPr lang="vi-VN" dirty="0" err="1"/>
              <a:t>biệt</a:t>
            </a:r>
            <a:r>
              <a:rPr lang="vi-VN" dirty="0"/>
              <a:t>.</a:t>
            </a:r>
          </a:p>
          <a:p>
            <a:r>
              <a:rPr lang="vi-VN" dirty="0" err="1"/>
              <a:t>Ít</a:t>
            </a:r>
            <a:r>
              <a:rPr lang="vi-VN" dirty="0"/>
              <a:t> </a:t>
            </a:r>
            <a:r>
              <a:rPr lang="vi-VN" dirty="0" err="1"/>
              <a:t>nhất</a:t>
            </a:r>
            <a:r>
              <a:rPr lang="vi-VN" dirty="0"/>
              <a:t> </a:t>
            </a:r>
            <a:r>
              <a:rPr lang="vi-VN" dirty="0" err="1"/>
              <a:t>là</a:t>
            </a:r>
            <a:r>
              <a:rPr lang="vi-VN" dirty="0"/>
              <a:t> tăng </a:t>
            </a:r>
            <a:r>
              <a:rPr lang="vi-VN" dirty="0" err="1"/>
              <a:t>gấp</a:t>
            </a:r>
            <a:r>
              <a:rPr lang="vi-VN" dirty="0"/>
              <a:t> đôi </a:t>
            </a:r>
            <a:r>
              <a:rPr lang="vi-VN" dirty="0" err="1"/>
              <a:t>mỗi</a:t>
            </a:r>
            <a:r>
              <a:rPr lang="vi-VN" dirty="0"/>
              <a:t> </a:t>
            </a:r>
            <a:r>
              <a:rPr lang="vi-VN" dirty="0" err="1"/>
              <a:t>cấp</a:t>
            </a:r>
            <a:r>
              <a:rPr lang="vi-VN" dirty="0"/>
              <a:t>!</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63</a:t>
            </a:fld>
            <a:endParaRPr lang="en-US"/>
          </a:p>
        </p:txBody>
      </p:sp>
    </p:spTree>
    <p:extLst>
      <p:ext uri="{BB962C8B-B14F-4D97-AF65-F5344CB8AC3E}">
        <p14:creationId xmlns:p14="http://schemas.microsoft.com/office/powerpoint/2010/main" val="6822497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err="1"/>
              <a:t>Sử</a:t>
            </a:r>
            <a:r>
              <a:rPr lang="vi-VN" b="1" dirty="0"/>
              <a:t> </a:t>
            </a:r>
            <a:r>
              <a:rPr lang="vi-VN" b="1" dirty="0" err="1"/>
              <a:t>dụng</a:t>
            </a:r>
            <a:r>
              <a:rPr lang="vi-VN" b="1" dirty="0"/>
              <a:t> cân </a:t>
            </a:r>
            <a:r>
              <a:rPr lang="vi-VN" b="1" dirty="0" err="1"/>
              <a:t>bằng</a:t>
            </a:r>
            <a:r>
              <a:rPr lang="vi-VN" b="1" dirty="0"/>
              <a:t> / </a:t>
            </a:r>
            <a:r>
              <a:rPr lang="vi-VN" b="1" dirty="0" err="1"/>
              <a:t>mặt</a:t>
            </a:r>
            <a:r>
              <a:rPr lang="vi-VN" b="1" dirty="0"/>
              <a:t> </a:t>
            </a:r>
            <a:r>
              <a:rPr lang="vi-VN" b="1" dirty="0" err="1"/>
              <a:t>đất</a:t>
            </a:r>
            <a:endParaRPr lang="vi-VN" b="1" dirty="0"/>
          </a:p>
          <a:p>
            <a:r>
              <a:rPr lang="vi-VN" dirty="0" err="1"/>
              <a:t>Xác</a:t>
            </a:r>
            <a:r>
              <a:rPr lang="vi-VN" dirty="0"/>
              <a:t> </a:t>
            </a:r>
            <a:r>
              <a:rPr lang="vi-VN" dirty="0" err="1"/>
              <a:t>định</a:t>
            </a:r>
            <a:r>
              <a:rPr lang="vi-VN" dirty="0"/>
              <a:t> </a:t>
            </a:r>
            <a:r>
              <a:rPr lang="vi-VN" dirty="0" err="1"/>
              <a:t>và</a:t>
            </a:r>
            <a:r>
              <a:rPr lang="vi-VN" dirty="0"/>
              <a:t> cân </a:t>
            </a:r>
            <a:r>
              <a:rPr lang="vi-VN" dirty="0" err="1"/>
              <a:t>bằng</a:t>
            </a:r>
            <a:r>
              <a:rPr lang="vi-VN" dirty="0"/>
              <a:t> </a:t>
            </a:r>
            <a:r>
              <a:rPr lang="vi-VN" dirty="0" err="1"/>
              <a:t>trọng</a:t>
            </a:r>
            <a:r>
              <a:rPr lang="vi-VN" dirty="0"/>
              <a:t> </a:t>
            </a:r>
            <a:r>
              <a:rPr lang="vi-VN" dirty="0" err="1"/>
              <a:t>lượng</a:t>
            </a:r>
            <a:r>
              <a:rPr lang="vi-VN" dirty="0"/>
              <a:t> </a:t>
            </a:r>
            <a:r>
              <a:rPr lang="vi-VN" dirty="0" err="1"/>
              <a:t>trực</a:t>
            </a:r>
            <a:r>
              <a:rPr lang="vi-VN" dirty="0"/>
              <a:t> quan </a:t>
            </a:r>
            <a:r>
              <a:rPr lang="vi-VN" dirty="0" err="1"/>
              <a:t>của</a:t>
            </a:r>
            <a:r>
              <a:rPr lang="vi-VN" dirty="0"/>
              <a:t> </a:t>
            </a:r>
            <a:r>
              <a:rPr lang="vi-VN" dirty="0" err="1"/>
              <a:t>hình</a:t>
            </a:r>
            <a:r>
              <a:rPr lang="vi-VN" dirty="0"/>
              <a:t> / </a:t>
            </a:r>
            <a:r>
              <a:rPr lang="vi-VN" dirty="0" err="1"/>
              <a:t>mặt</a:t>
            </a:r>
            <a:r>
              <a:rPr lang="vi-VN" dirty="0"/>
              <a:t> </a:t>
            </a:r>
            <a:r>
              <a:rPr lang="vi-VN" dirty="0" err="1"/>
              <a:t>đất</a:t>
            </a:r>
            <a:r>
              <a:rPr lang="vi-VN" dirty="0"/>
              <a:t>.</a:t>
            </a:r>
          </a:p>
          <a:p>
            <a:r>
              <a:rPr lang="vi-VN" dirty="0" err="1"/>
              <a:t>Sử</a:t>
            </a:r>
            <a:r>
              <a:rPr lang="vi-VN" dirty="0"/>
              <a:t> </a:t>
            </a:r>
            <a:r>
              <a:rPr lang="vi-VN" dirty="0" err="1"/>
              <a:t>dụng</a:t>
            </a:r>
            <a:r>
              <a:rPr lang="vi-VN" dirty="0"/>
              <a:t> </a:t>
            </a:r>
            <a:r>
              <a:rPr lang="vi-VN" dirty="0" err="1"/>
              <a:t>đệm</a:t>
            </a:r>
            <a:r>
              <a:rPr lang="vi-VN" dirty="0"/>
              <a:t> bên trong </a:t>
            </a:r>
            <a:r>
              <a:rPr lang="vi-VN" dirty="0" err="1"/>
              <a:t>để</a:t>
            </a:r>
            <a:r>
              <a:rPr lang="vi-VN" dirty="0"/>
              <a:t> bao quanh </a:t>
            </a:r>
            <a:r>
              <a:rPr lang="vi-VN" dirty="0" err="1"/>
              <a:t>hình</a:t>
            </a:r>
            <a:r>
              <a:rPr lang="vi-VN" dirty="0"/>
              <a:t> </a:t>
            </a:r>
            <a:r>
              <a:rPr lang="vi-VN" dirty="0" err="1"/>
              <a:t>và</a:t>
            </a:r>
            <a:r>
              <a:rPr lang="vi-VN" dirty="0"/>
              <a:t> </a:t>
            </a:r>
            <a:r>
              <a:rPr lang="vi-VN" dirty="0" err="1"/>
              <a:t>tách</a:t>
            </a:r>
            <a:r>
              <a:rPr lang="vi-VN" dirty="0"/>
              <a:t> </a:t>
            </a:r>
            <a:r>
              <a:rPr lang="vi-VN" dirty="0" err="1"/>
              <a:t>nó</a:t>
            </a:r>
            <a:r>
              <a:rPr lang="vi-VN" dirty="0"/>
              <a:t> ra </a:t>
            </a:r>
            <a:r>
              <a:rPr lang="vi-VN" dirty="0" err="1"/>
              <a:t>khỏi</a:t>
            </a:r>
            <a:r>
              <a:rPr lang="vi-VN" dirty="0"/>
              <a:t> biên </a:t>
            </a:r>
            <a:r>
              <a:rPr lang="vi-VN" dirty="0" err="1"/>
              <a:t>giới</a:t>
            </a:r>
            <a:r>
              <a:rPr lang="vi-VN" dirty="0"/>
              <a:t>.</a:t>
            </a:r>
          </a:p>
          <a:p>
            <a:r>
              <a:rPr lang="vi-VN" dirty="0"/>
              <a:t>Chi tiêu </a:t>
            </a:r>
            <a:r>
              <a:rPr lang="vi-VN" dirty="0" err="1"/>
              <a:t>bất</a:t>
            </a:r>
            <a:r>
              <a:rPr lang="vi-VN" dirty="0"/>
              <a:t> </a:t>
            </a:r>
            <a:r>
              <a:rPr lang="vi-VN" dirty="0" err="1"/>
              <a:t>động</a:t>
            </a:r>
            <a:r>
              <a:rPr lang="vi-VN" dirty="0"/>
              <a:t> </a:t>
            </a:r>
            <a:r>
              <a:rPr lang="vi-VN" dirty="0" err="1"/>
              <a:t>sản</a:t>
            </a:r>
            <a:r>
              <a:rPr lang="vi-VN" dirty="0"/>
              <a:t> </a:t>
            </a:r>
            <a:r>
              <a:rPr lang="vi-VN" dirty="0" err="1"/>
              <a:t>màn</a:t>
            </a:r>
            <a:r>
              <a:rPr lang="vi-VN" dirty="0"/>
              <a:t> </a:t>
            </a:r>
            <a:r>
              <a:rPr lang="vi-VN" dirty="0" err="1"/>
              <a:t>hình</a:t>
            </a:r>
            <a:r>
              <a:rPr lang="vi-VN" dirty="0"/>
              <a:t> </a:t>
            </a:r>
            <a:r>
              <a:rPr lang="vi-VN" dirty="0" err="1"/>
              <a:t>có</a:t>
            </a:r>
            <a:r>
              <a:rPr lang="vi-VN" dirty="0"/>
              <a:t> </a:t>
            </a:r>
            <a:r>
              <a:rPr lang="vi-VN" dirty="0" err="1"/>
              <a:t>giá</a:t>
            </a:r>
            <a:r>
              <a:rPr lang="vi-VN" dirty="0"/>
              <a:t> </a:t>
            </a:r>
            <a:r>
              <a:rPr lang="vi-VN" dirty="0" err="1"/>
              <a:t>trị</a:t>
            </a:r>
            <a:r>
              <a:rPr lang="vi-VN" dirty="0"/>
              <a:t> cho </a:t>
            </a:r>
            <a:r>
              <a:rPr lang="vi-VN" dirty="0" err="1"/>
              <a:t>khoảng</a:t>
            </a:r>
            <a:r>
              <a:rPr lang="vi-VN" dirty="0"/>
              <a:t> </a:t>
            </a:r>
            <a:r>
              <a:rPr lang="vi-VN" dirty="0" err="1"/>
              <a:t>cách</a:t>
            </a:r>
            <a:r>
              <a:rPr lang="vi-VN" dirty="0"/>
              <a:t> </a:t>
            </a:r>
            <a:r>
              <a:rPr lang="vi-VN" dirty="0" err="1"/>
              <a:t>nội</a:t>
            </a:r>
            <a:r>
              <a:rPr lang="vi-VN" dirty="0"/>
              <a:t> </a:t>
            </a:r>
            <a:r>
              <a:rPr lang="vi-VN" dirty="0" err="1"/>
              <a:t>bộ</a:t>
            </a:r>
            <a:r>
              <a:rPr lang="vi-VN" dirty="0"/>
              <a:t>!</a:t>
            </a:r>
          </a:p>
          <a:p>
            <a:r>
              <a:rPr lang="vi-VN" dirty="0" err="1"/>
              <a:t>Vị</a:t>
            </a:r>
            <a:r>
              <a:rPr lang="vi-VN" dirty="0"/>
              <a:t> </a:t>
            </a:r>
            <a:r>
              <a:rPr lang="vi-VN" dirty="0" err="1"/>
              <a:t>trí</a:t>
            </a:r>
            <a:r>
              <a:rPr lang="vi-VN" dirty="0"/>
              <a:t> con </a:t>
            </a:r>
            <a:r>
              <a:rPr lang="vi-VN" dirty="0" err="1"/>
              <a:t>số</a:t>
            </a:r>
            <a:r>
              <a:rPr lang="vi-VN" dirty="0"/>
              <a:t> w / trong </a:t>
            </a:r>
            <a:r>
              <a:rPr lang="vi-VN" dirty="0" err="1"/>
              <a:t>đất</a:t>
            </a:r>
            <a:r>
              <a:rPr lang="vi-VN" dirty="0"/>
              <a:t>.</a:t>
            </a:r>
          </a:p>
          <a:p>
            <a:r>
              <a:rPr lang="vi-VN" dirty="0"/>
              <a:t>Trung tâm </a:t>
            </a:r>
            <a:r>
              <a:rPr lang="vi-VN" dirty="0" err="1"/>
              <a:t>thường</a:t>
            </a:r>
            <a:r>
              <a:rPr lang="vi-VN" dirty="0"/>
              <a:t> </a:t>
            </a:r>
            <a:r>
              <a:rPr lang="vi-VN" dirty="0" err="1"/>
              <a:t>là</a:t>
            </a:r>
            <a:r>
              <a:rPr lang="vi-VN" dirty="0"/>
              <a:t> </a:t>
            </a:r>
            <a:r>
              <a:rPr lang="vi-VN" dirty="0" err="1"/>
              <a:t>thích</a:t>
            </a:r>
            <a:r>
              <a:rPr lang="vi-VN" dirty="0"/>
              <a:t> </a:t>
            </a:r>
            <a:r>
              <a:rPr lang="vi-VN" dirty="0" err="1"/>
              <a:t>hợp</a:t>
            </a:r>
            <a:r>
              <a:rPr lang="vi-VN" dirty="0"/>
              <a:t> </a:t>
            </a:r>
            <a:r>
              <a:rPr lang="vi-VN" dirty="0" err="1"/>
              <a:t>nhất</a:t>
            </a:r>
            <a:r>
              <a:rPr lang="vi-VN" dirty="0"/>
              <a:t>.</a:t>
            </a:r>
          </a:p>
          <a:p>
            <a:r>
              <a:rPr lang="vi-VN" dirty="0" err="1"/>
              <a:t>Trắng</a:t>
            </a:r>
            <a:r>
              <a:rPr lang="vi-VN" dirty="0"/>
              <a:t> (</a:t>
            </a:r>
            <a:r>
              <a:rPr lang="vi-VN" dirty="0" err="1"/>
              <a:t>phủ</a:t>
            </a:r>
            <a:r>
              <a:rPr lang="vi-VN" dirty="0"/>
              <a:t> </a:t>
            </a:r>
            <a:r>
              <a:rPr lang="vi-VN" dirty="0" err="1"/>
              <a:t>định</a:t>
            </a:r>
            <a:r>
              <a:rPr lang="vi-VN" dirty="0"/>
              <a:t>) Không gian </a:t>
            </a:r>
            <a:r>
              <a:rPr lang="vi-VN" dirty="0" err="1"/>
              <a:t>lãng</a:t>
            </a:r>
            <a:r>
              <a:rPr lang="vi-VN" dirty="0"/>
              <a:t> </a:t>
            </a:r>
            <a:r>
              <a:rPr lang="vi-VN" dirty="0" err="1"/>
              <a:t>phí</a:t>
            </a:r>
            <a:endParaRPr lang="vi-VN" dirty="0"/>
          </a:p>
          <a:p>
            <a:r>
              <a:rPr lang="vi-VN" dirty="0"/>
              <a:t>Không gian </a:t>
            </a:r>
            <a:r>
              <a:rPr lang="vi-VN" dirty="0" err="1"/>
              <a:t>trắng</a:t>
            </a:r>
            <a:r>
              <a:rPr lang="vi-VN" dirty="0"/>
              <a:t> </a:t>
            </a:r>
            <a:r>
              <a:rPr lang="vi-VN" dirty="0" err="1"/>
              <a:t>là</a:t>
            </a:r>
            <a:r>
              <a:rPr lang="vi-VN" dirty="0"/>
              <a:t> </a:t>
            </a:r>
            <a:r>
              <a:rPr lang="vi-VN" dirty="0" err="1"/>
              <a:t>cần</a:t>
            </a:r>
            <a:r>
              <a:rPr lang="vi-VN" dirty="0"/>
              <a:t> </a:t>
            </a:r>
            <a:r>
              <a:rPr lang="vi-VN" dirty="0" err="1"/>
              <a:t>thiết</a:t>
            </a:r>
            <a:r>
              <a:rPr lang="vi-VN" dirty="0"/>
              <a:t> </a:t>
            </a:r>
            <a:r>
              <a:rPr lang="vi-VN" dirty="0" err="1"/>
              <a:t>để</a:t>
            </a:r>
            <a:r>
              <a:rPr lang="vi-VN" dirty="0"/>
              <a:t> </a:t>
            </a:r>
            <a:r>
              <a:rPr lang="vi-VN" dirty="0" err="1"/>
              <a:t>tích</a:t>
            </a:r>
            <a:r>
              <a:rPr lang="vi-VN" dirty="0"/>
              <a:t> </a:t>
            </a:r>
            <a:r>
              <a:rPr lang="vi-VN" dirty="0" err="1"/>
              <a:t>hợp</a:t>
            </a:r>
            <a:r>
              <a:rPr lang="vi-VN" dirty="0"/>
              <a:t> con </a:t>
            </a:r>
            <a:r>
              <a:rPr lang="vi-VN" dirty="0" err="1"/>
              <a:t>số</a:t>
            </a:r>
            <a:r>
              <a:rPr lang="vi-VN" dirty="0"/>
              <a:t> / </a:t>
            </a:r>
            <a:r>
              <a:rPr lang="vi-VN" dirty="0" err="1"/>
              <a:t>mặt</a:t>
            </a:r>
            <a:r>
              <a:rPr lang="vi-VN" dirty="0"/>
              <a:t> </a:t>
            </a:r>
            <a:r>
              <a:rPr lang="vi-VN" dirty="0" err="1"/>
              <a:t>đất</a:t>
            </a:r>
            <a:r>
              <a:rPr lang="vi-VN" dirty="0"/>
              <a:t>.</a:t>
            </a:r>
          </a:p>
          <a:p>
            <a:r>
              <a:rPr lang="vi-VN" dirty="0"/>
              <a:t>Không gian </a:t>
            </a:r>
            <a:r>
              <a:rPr lang="vi-VN" dirty="0" err="1"/>
              <a:t>trắng</a:t>
            </a:r>
            <a:r>
              <a:rPr lang="vi-VN" dirty="0"/>
              <a:t> </a:t>
            </a:r>
            <a:r>
              <a:rPr lang="vi-VN" dirty="0" err="1"/>
              <a:t>giúp</a:t>
            </a:r>
            <a:r>
              <a:rPr lang="vi-VN" dirty="0"/>
              <a:t> </a:t>
            </a:r>
            <a:r>
              <a:rPr lang="vi-VN" dirty="0" err="1"/>
              <a:t>tách</a:t>
            </a:r>
            <a:r>
              <a:rPr lang="vi-VN" dirty="0"/>
              <a:t> / </a:t>
            </a:r>
            <a:r>
              <a:rPr lang="vi-VN" dirty="0" err="1"/>
              <a:t>tổ</a:t>
            </a:r>
            <a:r>
              <a:rPr lang="vi-VN" dirty="0"/>
              <a:t> </a:t>
            </a:r>
            <a:r>
              <a:rPr lang="vi-VN" dirty="0" err="1"/>
              <a:t>chức</a:t>
            </a:r>
            <a:r>
              <a:rPr lang="vi-VN" dirty="0"/>
              <a:t> không gian.</a:t>
            </a:r>
          </a:p>
          <a:p>
            <a:r>
              <a:rPr lang="vi-VN" dirty="0"/>
              <a:t>Tăng </a:t>
            </a:r>
            <a:r>
              <a:rPr lang="vi-VN" dirty="0" err="1"/>
              <a:t>khoảng</a:t>
            </a:r>
            <a:r>
              <a:rPr lang="vi-VN" dirty="0"/>
              <a:t> </a:t>
            </a:r>
            <a:r>
              <a:rPr lang="vi-VN" dirty="0" err="1"/>
              <a:t>trắng</a:t>
            </a:r>
            <a:r>
              <a:rPr lang="vi-VN" dirty="0"/>
              <a:t> xung quanh </a:t>
            </a:r>
            <a:r>
              <a:rPr lang="vi-VN" dirty="0" err="1"/>
              <a:t>các</a:t>
            </a:r>
            <a:r>
              <a:rPr lang="vi-VN" dirty="0"/>
              <a:t> </a:t>
            </a:r>
            <a:r>
              <a:rPr lang="vi-VN" dirty="0" err="1"/>
              <a:t>yếu</a:t>
            </a:r>
            <a:r>
              <a:rPr lang="vi-VN" dirty="0"/>
              <a:t> </a:t>
            </a:r>
            <a:r>
              <a:rPr lang="vi-VN" dirty="0" err="1"/>
              <a:t>tố</a:t>
            </a:r>
            <a:r>
              <a:rPr lang="vi-VN" dirty="0"/>
              <a:t> quan </a:t>
            </a:r>
            <a:r>
              <a:rPr lang="vi-VN" dirty="0" err="1"/>
              <a:t>trọng</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64</a:t>
            </a:fld>
            <a:endParaRPr lang="en-US"/>
          </a:p>
        </p:txBody>
      </p:sp>
    </p:spTree>
    <p:extLst>
      <p:ext uri="{BB962C8B-B14F-4D97-AF65-F5344CB8AC3E}">
        <p14:creationId xmlns:p14="http://schemas.microsoft.com/office/powerpoint/2010/main" val="1639537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err="1"/>
              <a:t>Các</a:t>
            </a:r>
            <a:r>
              <a:rPr lang="vi-VN" dirty="0"/>
              <a:t> </a:t>
            </a:r>
            <a:r>
              <a:rPr lang="vi-VN" dirty="0" err="1"/>
              <a:t>yếu</a:t>
            </a:r>
            <a:r>
              <a:rPr lang="vi-VN" dirty="0"/>
              <a:t> </a:t>
            </a:r>
            <a:r>
              <a:rPr lang="vi-VN" dirty="0" err="1"/>
              <a:t>tố</a:t>
            </a:r>
            <a:r>
              <a:rPr lang="vi-VN" dirty="0"/>
              <a:t> nên </a:t>
            </a:r>
            <a:r>
              <a:rPr lang="vi-VN" dirty="0" err="1"/>
              <a:t>được</a:t>
            </a:r>
            <a:r>
              <a:rPr lang="vi-VN" dirty="0"/>
              <a:t> căn </a:t>
            </a:r>
            <a:r>
              <a:rPr lang="vi-VN" dirty="0" err="1"/>
              <a:t>chỉnh</a:t>
            </a:r>
            <a:r>
              <a:rPr lang="vi-VN" dirty="0"/>
              <a:t> </a:t>
            </a:r>
            <a:r>
              <a:rPr lang="vi-VN" dirty="0" err="1"/>
              <a:t>với</a:t>
            </a:r>
            <a:r>
              <a:rPr lang="vi-VN" dirty="0"/>
              <a:t> biên </a:t>
            </a:r>
            <a:r>
              <a:rPr lang="vi-VN" dirty="0" err="1"/>
              <a:t>và</a:t>
            </a:r>
            <a:r>
              <a:rPr lang="vi-VN" dirty="0"/>
              <a:t> </a:t>
            </a:r>
            <a:r>
              <a:rPr lang="vi-VN" dirty="0" err="1"/>
              <a:t>lề</a:t>
            </a:r>
            <a:r>
              <a:rPr lang="vi-VN" dirty="0"/>
              <a:t>.</a:t>
            </a:r>
          </a:p>
          <a:p>
            <a:r>
              <a:rPr lang="vi-VN" dirty="0"/>
              <a:t>Thay </a:t>
            </a:r>
            <a:r>
              <a:rPr lang="vi-VN" dirty="0" err="1"/>
              <a:t>đổi</a:t>
            </a:r>
            <a:r>
              <a:rPr lang="vi-VN" dirty="0"/>
              <a:t> </a:t>
            </a:r>
            <a:r>
              <a:rPr lang="vi-VN" dirty="0" err="1"/>
              <a:t>kích</a:t>
            </a:r>
            <a:r>
              <a:rPr lang="vi-VN" dirty="0"/>
              <a:t> </a:t>
            </a:r>
            <a:r>
              <a:rPr lang="vi-VN" dirty="0" err="1"/>
              <a:t>thước</a:t>
            </a:r>
            <a:r>
              <a:rPr lang="vi-VN" dirty="0"/>
              <a:t> </a:t>
            </a:r>
            <a:r>
              <a:rPr lang="vi-VN" dirty="0" err="1"/>
              <a:t>và</a:t>
            </a:r>
            <a:r>
              <a:rPr lang="vi-VN" dirty="0"/>
              <a:t> </a:t>
            </a:r>
            <a:r>
              <a:rPr lang="vi-VN" dirty="0" err="1"/>
              <a:t>tỷ</a:t>
            </a:r>
            <a:r>
              <a:rPr lang="vi-VN" dirty="0"/>
              <a:t> </a:t>
            </a:r>
            <a:r>
              <a:rPr lang="vi-VN" dirty="0" err="1"/>
              <a:t>lệ</a:t>
            </a:r>
            <a:r>
              <a:rPr lang="vi-VN" dirty="0"/>
              <a:t> khi </a:t>
            </a:r>
            <a:r>
              <a:rPr lang="vi-VN" dirty="0" err="1"/>
              <a:t>cần</a:t>
            </a:r>
            <a:r>
              <a:rPr lang="vi-VN" dirty="0"/>
              <a:t> </a:t>
            </a:r>
            <a:r>
              <a:rPr lang="vi-VN" dirty="0" err="1"/>
              <a:t>thiết</a:t>
            </a:r>
            <a:r>
              <a:rPr lang="vi-VN" dirty="0"/>
              <a:t> </a:t>
            </a:r>
            <a:r>
              <a:rPr lang="vi-VN" dirty="0" err="1"/>
              <a:t>để</a:t>
            </a:r>
            <a:r>
              <a:rPr lang="vi-VN" dirty="0"/>
              <a:t> </a:t>
            </a:r>
            <a:r>
              <a:rPr lang="vi-VN" dirty="0" err="1"/>
              <a:t>hỗ</a:t>
            </a:r>
            <a:r>
              <a:rPr lang="vi-VN" dirty="0"/>
              <a:t> </a:t>
            </a:r>
            <a:r>
              <a:rPr lang="vi-VN" dirty="0" err="1"/>
              <a:t>trợ</a:t>
            </a:r>
            <a:r>
              <a:rPr lang="vi-VN" dirty="0"/>
              <a:t> </a:t>
            </a:r>
            <a:r>
              <a:rPr lang="vi-VN" dirty="0" err="1"/>
              <a:t>sắp</a:t>
            </a:r>
            <a:r>
              <a:rPr lang="vi-VN" dirty="0"/>
              <a:t> </a:t>
            </a:r>
            <a:r>
              <a:rPr lang="vi-VN" dirty="0" err="1"/>
              <a:t>xếp</a:t>
            </a:r>
            <a:r>
              <a:rPr lang="vi-VN" dirty="0"/>
              <a:t>.</a:t>
            </a:r>
          </a:p>
          <a:p>
            <a:r>
              <a:rPr lang="vi-VN" dirty="0" err="1"/>
              <a:t>Mở</a:t>
            </a:r>
            <a:r>
              <a:rPr lang="vi-VN" dirty="0"/>
              <a:t> </a:t>
            </a:r>
            <a:r>
              <a:rPr lang="vi-VN" dirty="0" err="1"/>
              <a:t>rộng</a:t>
            </a:r>
            <a:r>
              <a:rPr lang="vi-VN" dirty="0"/>
              <a:t> </a:t>
            </a:r>
            <a:r>
              <a:rPr lang="vi-VN" dirty="0" err="1"/>
              <a:t>các</a:t>
            </a:r>
            <a:r>
              <a:rPr lang="vi-VN" dirty="0"/>
              <a:t> </a:t>
            </a:r>
            <a:r>
              <a:rPr lang="vi-VN" dirty="0" err="1"/>
              <a:t>yếu</a:t>
            </a:r>
            <a:r>
              <a:rPr lang="vi-VN" dirty="0"/>
              <a:t> </a:t>
            </a:r>
            <a:r>
              <a:rPr lang="vi-VN" dirty="0" err="1"/>
              <a:t>tố</a:t>
            </a:r>
            <a:r>
              <a:rPr lang="vi-VN" dirty="0"/>
              <a:t> </a:t>
            </a:r>
            <a:r>
              <a:rPr lang="vi-VN" dirty="0" err="1"/>
              <a:t>ngoài</a:t>
            </a:r>
            <a:r>
              <a:rPr lang="vi-VN" dirty="0"/>
              <a:t> </a:t>
            </a:r>
            <a:r>
              <a:rPr lang="vi-VN" dirty="0" err="1"/>
              <a:t>độ</a:t>
            </a:r>
            <a:r>
              <a:rPr lang="vi-VN" dirty="0"/>
              <a:t> </a:t>
            </a:r>
            <a:r>
              <a:rPr lang="vi-VN" dirty="0" err="1"/>
              <a:t>sắc</a:t>
            </a:r>
            <a:r>
              <a:rPr lang="vi-VN" dirty="0"/>
              <a:t> </a:t>
            </a:r>
            <a:r>
              <a:rPr lang="vi-VN" dirty="0" err="1"/>
              <a:t>nét</a:t>
            </a:r>
            <a:r>
              <a:rPr lang="vi-VN" dirty="0"/>
              <a:t> </a:t>
            </a:r>
            <a:r>
              <a:rPr lang="vi-VN" dirty="0" err="1"/>
              <a:t>của</a:t>
            </a:r>
            <a:r>
              <a:rPr lang="vi-VN" dirty="0"/>
              <a:t> </a:t>
            </a:r>
            <a:r>
              <a:rPr lang="vi-VN" dirty="0" err="1"/>
              <a:t>cạnh</a:t>
            </a:r>
            <a:r>
              <a:rPr lang="vi-VN" dirty="0"/>
              <a:t> </a:t>
            </a:r>
            <a:r>
              <a:rPr lang="vi-VN" dirty="0" err="1"/>
              <a:t>góc</a:t>
            </a:r>
            <a:r>
              <a:rPr lang="vi-VN" dirty="0"/>
              <a:t> </a:t>
            </a:r>
            <a:r>
              <a:rPr lang="vi-VN" dirty="0" err="1"/>
              <a:t>cạnh</a:t>
            </a:r>
            <a:r>
              <a:rPr lang="vi-VN" dirty="0"/>
              <a:t>.</a:t>
            </a:r>
          </a:p>
          <a:p>
            <a:r>
              <a:rPr lang="vi-VN" dirty="0"/>
              <a:t>Tăng </a:t>
            </a:r>
            <a:r>
              <a:rPr lang="vi-VN" dirty="0" err="1"/>
              <a:t>sự</a:t>
            </a:r>
            <a:r>
              <a:rPr lang="vi-VN" dirty="0"/>
              <a:t> </a:t>
            </a:r>
            <a:r>
              <a:rPr lang="vi-VN" dirty="0" err="1"/>
              <a:t>sắc</a:t>
            </a:r>
            <a:r>
              <a:rPr lang="vi-VN" dirty="0"/>
              <a:t> </a:t>
            </a:r>
            <a:r>
              <a:rPr lang="vi-VN" dirty="0" err="1"/>
              <a:t>sảo</a:t>
            </a:r>
            <a:r>
              <a:rPr lang="vi-VN" dirty="0"/>
              <a:t> </a:t>
            </a:r>
            <a:r>
              <a:rPr lang="vi-VN" dirty="0" err="1"/>
              <a:t>của</a:t>
            </a:r>
            <a:r>
              <a:rPr lang="vi-VN" dirty="0"/>
              <a:t> </a:t>
            </a:r>
            <a:r>
              <a:rPr lang="vi-VN" dirty="0" err="1"/>
              <a:t>góc</a:t>
            </a:r>
            <a:r>
              <a:rPr lang="vi-VN" dirty="0"/>
              <a:t> </a:t>
            </a:r>
            <a:r>
              <a:rPr lang="vi-VN" dirty="0" err="1"/>
              <a:t>càng</a:t>
            </a:r>
            <a:r>
              <a:rPr lang="vi-VN" dirty="0"/>
              <a:t> </a:t>
            </a:r>
            <a:r>
              <a:rPr lang="vi-VN" dirty="0" err="1"/>
              <a:t>lớn</a:t>
            </a:r>
            <a:r>
              <a:rPr lang="vi-VN" dirty="0"/>
              <a:t> </a:t>
            </a:r>
            <a:r>
              <a:rPr lang="vi-VN" dirty="0" err="1"/>
              <a:t>phần</a:t>
            </a:r>
            <a:r>
              <a:rPr lang="vi-VN" dirty="0"/>
              <a:t> </a:t>
            </a:r>
            <a:r>
              <a:rPr lang="vi-VN" dirty="0" err="1"/>
              <a:t>mở</a:t>
            </a:r>
            <a:r>
              <a:rPr lang="vi-VN" dirty="0"/>
              <a:t> </a:t>
            </a:r>
            <a:r>
              <a:rPr lang="vi-VN" dirty="0" err="1"/>
              <a:t>rộng</a:t>
            </a:r>
            <a:endParaRPr lang="vi-VN" dirty="0"/>
          </a:p>
          <a:p>
            <a:r>
              <a:rPr lang="vi-VN" dirty="0"/>
              <a:t>Phông </a:t>
            </a:r>
            <a:r>
              <a:rPr lang="vi-VN" dirty="0" err="1"/>
              <a:t>chữ</a:t>
            </a:r>
            <a:r>
              <a:rPr lang="vi-VN" dirty="0"/>
              <a:t> </a:t>
            </a:r>
            <a:r>
              <a:rPr lang="vi-VN" dirty="0" err="1"/>
              <a:t>tỷ</a:t>
            </a:r>
            <a:r>
              <a:rPr lang="vi-VN" dirty="0"/>
              <a:t> </a:t>
            </a:r>
            <a:r>
              <a:rPr lang="vi-VN" dirty="0" err="1"/>
              <a:t>lệ</a:t>
            </a:r>
            <a:r>
              <a:rPr lang="vi-VN" dirty="0"/>
              <a:t> </a:t>
            </a:r>
            <a:r>
              <a:rPr lang="vi-VN" dirty="0" err="1"/>
              <a:t>thuận</a:t>
            </a:r>
            <a:r>
              <a:rPr lang="vi-VN" dirty="0"/>
              <a:t> </a:t>
            </a:r>
            <a:r>
              <a:rPr lang="vi-VN" dirty="0" err="1"/>
              <a:t>lợi</a:t>
            </a:r>
            <a:r>
              <a:rPr lang="vi-VN" dirty="0"/>
              <a:t> </a:t>
            </a:r>
            <a:r>
              <a:rPr lang="vi-VN" dirty="0" err="1"/>
              <a:t>sử</a:t>
            </a:r>
            <a:r>
              <a:rPr lang="vi-VN" dirty="0"/>
              <a:t> </a:t>
            </a:r>
            <a:r>
              <a:rPr lang="vi-VN" dirty="0" err="1"/>
              <a:t>dụng</a:t>
            </a:r>
            <a:r>
              <a:rPr lang="vi-VN" dirty="0"/>
              <a:t> </a:t>
            </a:r>
            <a:r>
              <a:rPr lang="vi-VN" dirty="0" err="1"/>
              <a:t>điều</a:t>
            </a:r>
            <a:r>
              <a:rPr lang="vi-VN" dirty="0"/>
              <a:t> </a:t>
            </a:r>
            <a:r>
              <a:rPr lang="vi-VN" dirty="0" err="1"/>
              <a:t>chỉnh</a:t>
            </a:r>
            <a:r>
              <a:rPr lang="vi-VN" dirty="0"/>
              <a:t> quang </a:t>
            </a:r>
            <a:r>
              <a:rPr lang="vi-VN" dirty="0" err="1"/>
              <a:t>học</a:t>
            </a:r>
            <a:r>
              <a:rPr lang="vi-VN" dirty="0"/>
              <a:t>.</a:t>
            </a:r>
          </a:p>
          <a:p>
            <a:r>
              <a:rPr lang="vi-VN" dirty="0" err="1"/>
              <a:t>Các</a:t>
            </a:r>
            <a:r>
              <a:rPr lang="vi-VN" dirty="0"/>
              <a:t> </a:t>
            </a:r>
            <a:r>
              <a:rPr lang="vi-VN" dirty="0" err="1"/>
              <a:t>mục</a:t>
            </a:r>
            <a:r>
              <a:rPr lang="vi-VN" dirty="0"/>
              <a:t> không liên </a:t>
            </a:r>
            <a:r>
              <a:rPr lang="vi-VN" dirty="0" err="1"/>
              <a:t>kết</a:t>
            </a:r>
            <a:r>
              <a:rPr lang="vi-VN" dirty="0"/>
              <a:t> </a:t>
            </a:r>
            <a:r>
              <a:rPr lang="vi-VN" dirty="0" err="1"/>
              <a:t>đến</a:t>
            </a:r>
            <a:r>
              <a:rPr lang="vi-VN" dirty="0"/>
              <a:t> </a:t>
            </a:r>
            <a:r>
              <a:rPr lang="vi-VN" dirty="0" err="1"/>
              <a:t>bất</a:t>
            </a:r>
            <a:r>
              <a:rPr lang="vi-VN" dirty="0"/>
              <a:t> </a:t>
            </a:r>
            <a:r>
              <a:rPr lang="vi-VN" dirty="0" err="1"/>
              <a:t>kỳ</a:t>
            </a:r>
            <a:r>
              <a:rPr lang="vi-VN" dirty="0"/>
              <a:t> </a:t>
            </a:r>
            <a:r>
              <a:rPr lang="vi-VN" dirty="0" err="1"/>
              <a:t>thứ</a:t>
            </a:r>
            <a:r>
              <a:rPr lang="vi-VN" dirty="0"/>
              <a:t> </a:t>
            </a:r>
            <a:r>
              <a:rPr lang="vi-VN" dirty="0" err="1"/>
              <a:t>gì</a:t>
            </a:r>
            <a:r>
              <a:rPr lang="vi-VN" dirty="0"/>
              <a:t> trên </a:t>
            </a:r>
            <a:r>
              <a:rPr lang="vi-VN" dirty="0" err="1"/>
              <a:t>màn</a:t>
            </a:r>
            <a:r>
              <a:rPr lang="vi-VN" dirty="0"/>
              <a:t> </a:t>
            </a:r>
            <a:r>
              <a:rPr lang="vi-VN" dirty="0" err="1"/>
              <a:t>hình</a:t>
            </a:r>
            <a:r>
              <a:rPr lang="vi-VN" dirty="0"/>
              <a:t> nên </a:t>
            </a:r>
            <a:r>
              <a:rPr lang="vi-VN" dirty="0" err="1"/>
              <a:t>tỷ</a:t>
            </a:r>
            <a:r>
              <a:rPr lang="vi-VN" dirty="0"/>
              <a:t> </a:t>
            </a:r>
            <a:r>
              <a:rPr lang="vi-VN" dirty="0" err="1"/>
              <a:t>lệ</a:t>
            </a:r>
            <a:r>
              <a:rPr lang="vi-VN" dirty="0"/>
              <a:t> </a:t>
            </a:r>
            <a:r>
              <a:rPr lang="vi-VN" dirty="0" err="1"/>
              <a:t>thuận</a:t>
            </a:r>
            <a:r>
              <a:rPr lang="vi-VN" dirty="0"/>
              <a:t> </a:t>
            </a:r>
            <a:r>
              <a:rPr lang="vi-VN" dirty="0" err="1"/>
              <a:t>với</a:t>
            </a:r>
            <a:r>
              <a:rPr lang="vi-VN" dirty="0"/>
              <a:t> </a:t>
            </a:r>
            <a:r>
              <a:rPr lang="vi-VN" dirty="0" err="1"/>
              <a:t>hiển</a:t>
            </a:r>
            <a:r>
              <a:rPr lang="vi-VN" dirty="0"/>
              <a:t> </a:t>
            </a:r>
            <a:r>
              <a:rPr lang="vi-VN" dirty="0" err="1"/>
              <a:t>thị</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66</a:t>
            </a:fld>
            <a:endParaRPr lang="en-US"/>
          </a:p>
        </p:txBody>
      </p:sp>
    </p:spTree>
    <p:extLst>
      <p:ext uri="{BB962C8B-B14F-4D97-AF65-F5344CB8AC3E}">
        <p14:creationId xmlns:p14="http://schemas.microsoft.com/office/powerpoint/2010/main" val="6201944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a:t>Nguyên </a:t>
            </a:r>
            <a:r>
              <a:rPr lang="vi-VN" dirty="0" err="1"/>
              <a:t>tắc</a:t>
            </a:r>
            <a:r>
              <a:rPr lang="vi-VN" dirty="0"/>
              <a:t> </a:t>
            </a:r>
            <a:r>
              <a:rPr lang="vi-VN" dirty="0" err="1"/>
              <a:t>Gestalt</a:t>
            </a:r>
            <a:r>
              <a:rPr lang="vi-VN" dirty="0"/>
              <a:t>:</a:t>
            </a:r>
          </a:p>
          <a:p>
            <a:pPr marL="457200" indent="-457200">
              <a:buFont typeface="+mj-lt"/>
              <a:buAutoNum type="arabicPeriod"/>
            </a:pPr>
            <a:r>
              <a:rPr lang="vi-VN" dirty="0"/>
              <a:t>Nguyên </a:t>
            </a:r>
            <a:r>
              <a:rPr lang="vi-VN" dirty="0" err="1"/>
              <a:t>tắc</a:t>
            </a:r>
            <a:r>
              <a:rPr lang="vi-VN" dirty="0"/>
              <a:t> </a:t>
            </a:r>
            <a:r>
              <a:rPr lang="vi-VN" dirty="0" err="1"/>
              <a:t>gần</a:t>
            </a:r>
            <a:r>
              <a:rPr lang="vi-VN" dirty="0"/>
              <a:t> nhau</a:t>
            </a:r>
          </a:p>
          <a:p>
            <a:pPr marL="457200" indent="-457200">
              <a:buFont typeface="+mj-lt"/>
              <a:buAutoNum type="arabicPeriod"/>
            </a:pPr>
            <a:r>
              <a:rPr lang="vi-VN" dirty="0"/>
              <a:t>Nguyên </a:t>
            </a:r>
            <a:r>
              <a:rPr lang="vi-VN" dirty="0" err="1"/>
              <a:t>tắc</a:t>
            </a:r>
            <a:r>
              <a:rPr lang="vi-VN" dirty="0"/>
              <a:t> tương </a:t>
            </a:r>
            <a:r>
              <a:rPr lang="vi-VN" dirty="0" err="1"/>
              <a:t>tự</a:t>
            </a:r>
            <a:endParaRPr lang="vi-VN" dirty="0"/>
          </a:p>
          <a:p>
            <a:pPr marL="457200" indent="-457200">
              <a:buFont typeface="+mj-lt"/>
              <a:buAutoNum type="arabicPeriod"/>
            </a:pPr>
            <a:r>
              <a:rPr lang="vi-VN" dirty="0"/>
              <a:t>Nguyên </a:t>
            </a:r>
            <a:r>
              <a:rPr lang="vi-VN" dirty="0" err="1"/>
              <a:t>tắc</a:t>
            </a:r>
            <a:r>
              <a:rPr lang="vi-VN" dirty="0"/>
              <a:t> </a:t>
            </a:r>
            <a:r>
              <a:rPr lang="vi-VN" dirty="0" err="1"/>
              <a:t>đóng</a:t>
            </a:r>
            <a:r>
              <a:rPr lang="vi-VN" dirty="0"/>
              <a:t> </a:t>
            </a:r>
            <a:r>
              <a:rPr lang="vi-VN" dirty="0" err="1"/>
              <a:t>cửa</a:t>
            </a:r>
            <a:endParaRPr lang="vi-VN" dirty="0"/>
          </a:p>
          <a:p>
            <a:pPr marL="457200" indent="-457200">
              <a:buFont typeface="+mj-lt"/>
              <a:buAutoNum type="arabicPeriod"/>
            </a:pPr>
            <a:r>
              <a:rPr lang="vi-VN" dirty="0"/>
              <a:t>Nguyên </a:t>
            </a:r>
            <a:r>
              <a:rPr lang="vi-VN" dirty="0" err="1"/>
              <a:t>tắc</a:t>
            </a:r>
            <a:r>
              <a:rPr lang="vi-VN" dirty="0"/>
              <a:t> </a:t>
            </a:r>
            <a:r>
              <a:rPr lang="vi-VN" dirty="0" err="1"/>
              <a:t>tiếp</a:t>
            </a:r>
            <a:r>
              <a:rPr lang="vi-VN" dirty="0"/>
              <a:t> </a:t>
            </a:r>
            <a:r>
              <a:rPr lang="vi-VN" dirty="0" err="1"/>
              <a:t>tục</a:t>
            </a:r>
            <a:endParaRPr lang="vi-VN" dirty="0"/>
          </a:p>
          <a:p>
            <a:pPr marL="457200" indent="-457200">
              <a:buFont typeface="+mj-lt"/>
              <a:buAutoNum type="arabicPeriod"/>
            </a:pPr>
            <a:r>
              <a:rPr lang="vi-VN" dirty="0"/>
              <a:t>Nguyên </a:t>
            </a:r>
            <a:r>
              <a:rPr lang="vi-VN" dirty="0" err="1"/>
              <a:t>tắc</a:t>
            </a:r>
            <a:r>
              <a:rPr lang="vi-VN" dirty="0"/>
              <a:t> bao vây</a:t>
            </a:r>
          </a:p>
          <a:p>
            <a:pPr marL="457200" indent="-457200">
              <a:buFont typeface="+mj-lt"/>
              <a:buAutoNum type="arabicPeriod"/>
            </a:pPr>
            <a:r>
              <a:rPr lang="vi-VN" dirty="0"/>
              <a:t>Nguyên </a:t>
            </a:r>
            <a:r>
              <a:rPr lang="vi-VN" dirty="0" err="1"/>
              <a:t>lý</a:t>
            </a:r>
            <a:r>
              <a:rPr lang="vi-VN" dirty="0"/>
              <a:t> </a:t>
            </a:r>
            <a:r>
              <a:rPr lang="vi-VN" dirty="0" err="1"/>
              <a:t>hình</a:t>
            </a:r>
            <a:r>
              <a:rPr lang="vi-VN" dirty="0"/>
              <a:t> </a:t>
            </a:r>
            <a:r>
              <a:rPr lang="vi-VN" dirty="0" err="1"/>
              <a:t>trụ</a:t>
            </a:r>
            <a:endParaRPr lang="vi-VN" dirty="0"/>
          </a:p>
          <a:p>
            <a:pPr marL="457200" indent="-457200">
              <a:buFont typeface="+mj-lt"/>
              <a:buAutoNum type="arabicPeriod"/>
            </a:pPr>
            <a:r>
              <a:rPr lang="vi-VN" dirty="0"/>
              <a:t>Nguyên </a:t>
            </a:r>
            <a:r>
              <a:rPr lang="vi-VN" dirty="0" err="1"/>
              <a:t>lý</a:t>
            </a:r>
            <a:r>
              <a:rPr lang="vi-VN" dirty="0"/>
              <a:t> </a:t>
            </a:r>
            <a:r>
              <a:rPr lang="vi-VN" dirty="0" err="1"/>
              <a:t>đối</a:t>
            </a:r>
            <a:r>
              <a:rPr lang="vi-VN" dirty="0"/>
              <a:t> </a:t>
            </a:r>
            <a:r>
              <a:rPr lang="vi-VN" dirty="0" err="1"/>
              <a:t>xứng</a:t>
            </a:r>
            <a:endParaRPr lang="vi-VN" dirty="0"/>
          </a:p>
          <a:p>
            <a:pPr marL="457200" indent="-457200">
              <a:buFont typeface="+mj-lt"/>
              <a:buAutoNum type="arabicPeriod"/>
            </a:pPr>
            <a:r>
              <a:rPr lang="vi-VN" dirty="0"/>
              <a:t>Nguyên </a:t>
            </a:r>
            <a:r>
              <a:rPr lang="vi-VN" dirty="0" err="1"/>
              <a:t>tắc</a:t>
            </a:r>
            <a:r>
              <a:rPr lang="vi-VN" dirty="0"/>
              <a:t> </a:t>
            </a:r>
            <a:r>
              <a:rPr lang="vi-VN" dirty="0" err="1"/>
              <a:t>kết</a:t>
            </a:r>
            <a:r>
              <a:rPr lang="vi-VN" dirty="0"/>
              <a:t> </a:t>
            </a:r>
            <a:r>
              <a:rPr lang="vi-VN" dirty="0" err="1"/>
              <a:t>nối</a:t>
            </a:r>
            <a:endParaRPr lang="vi-VN" dirty="0"/>
          </a:p>
          <a:p>
            <a:pPr marL="457200" indent="-457200">
              <a:buFont typeface="+mj-lt"/>
              <a:buAutoNum type="arabicPeriod"/>
            </a:pPr>
            <a:r>
              <a:rPr lang="vi-VN" dirty="0"/>
              <a:t>Nguyên </a:t>
            </a:r>
            <a:r>
              <a:rPr lang="vi-VN" dirty="0" err="1"/>
              <a:t>tắc</a:t>
            </a:r>
            <a:r>
              <a:rPr lang="vi-VN" dirty="0"/>
              <a:t> </a:t>
            </a:r>
            <a:r>
              <a:rPr lang="vi-VN" dirty="0" err="1"/>
              <a:t>của</a:t>
            </a:r>
            <a:r>
              <a:rPr lang="vi-VN" dirty="0"/>
              <a:t> </a:t>
            </a:r>
            <a:r>
              <a:rPr lang="vi-VN" dirty="0" err="1"/>
              <a:t>số</a:t>
            </a:r>
            <a:r>
              <a:rPr lang="vi-VN" dirty="0"/>
              <a:t> </a:t>
            </a:r>
            <a:r>
              <a:rPr lang="vi-VN" dirty="0" err="1"/>
              <a:t>phận</a:t>
            </a:r>
            <a:r>
              <a:rPr lang="vi-VN" dirty="0"/>
              <a:t> chung</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67</a:t>
            </a:fld>
            <a:endParaRPr lang="en-US"/>
          </a:p>
        </p:txBody>
      </p:sp>
    </p:spTree>
    <p:extLst>
      <p:ext uri="{BB962C8B-B14F-4D97-AF65-F5344CB8AC3E}">
        <p14:creationId xmlns:p14="http://schemas.microsoft.com/office/powerpoint/2010/main" val="2742528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9E7D6C9C-E5E6-470A-9D84-4F0152B8D0E3}" type="slidenum">
              <a:t>7</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wrap="square" lIns="96840" tIns="48240" rIns="96840" bIns="48240" anchor="t" anchorCtr="0">
            <a:noAutofit/>
          </a:bodyPr>
          <a:lstStyle/>
          <a:p>
            <a:pPr marL="0" lvl="0" indent="0">
              <a:spcBef>
                <a:spcPts val="448"/>
              </a:spcBef>
            </a:pPr>
            <a:r>
              <a:rPr lang="en-US" sz="1290"/>
              <a:t>User interfaces are a major component of many computer systems. Up to 50% of all source code is UI code</a:t>
            </a:r>
          </a:p>
          <a:p>
            <a:pPr marL="0" lvl="0" indent="0">
              <a:spcBef>
                <a:spcPts val="448"/>
              </a:spcBef>
            </a:pPr>
            <a:r>
              <a:rPr lang="vi-VN" sz="1290"/>
              <a:t>Chấn thương thể chất và cảm xúc</a:t>
            </a:r>
            <a:br>
              <a:rPr lang="vi-VN" sz="1290"/>
            </a:br>
            <a:r>
              <a:rPr lang="vi-VN" sz="1290"/>
              <a:t>Thiết bị thiệt hại</a:t>
            </a:r>
            <a:br>
              <a:rPr lang="vi-VN" sz="1290"/>
            </a:br>
            <a:r>
              <a:rPr lang="vi-VN" sz="1290"/>
              <a:t>giảm năng suất</a:t>
            </a:r>
            <a:br>
              <a:rPr lang="vi-VN" sz="1290"/>
            </a:br>
            <a:r>
              <a:rPr lang="vi-VN" sz="1290"/>
              <a:t>Cao hơn lỗi tỷ lệ</a:t>
            </a:r>
            <a:br>
              <a:rPr lang="vi-VN" sz="1290"/>
            </a:br>
            <a:r>
              <a:rPr lang="vi-VN" sz="1290"/>
              <a:t>Sự giận dữ và thất vọng của người sử dụng</a:t>
            </a:r>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0CF480CB-854E-4054-9059-38707B659140}" type="slidenum">
              <a:t>7</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39894530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err="1"/>
              <a:t>Modularity</a:t>
            </a:r>
            <a:r>
              <a:rPr lang="vi-VN" dirty="0"/>
              <a:t> trong </a:t>
            </a:r>
            <a:r>
              <a:rPr lang="vi-VN" dirty="0" err="1"/>
              <a:t>cấu</a:t>
            </a:r>
            <a:r>
              <a:rPr lang="vi-VN" dirty="0"/>
              <a:t> </a:t>
            </a:r>
            <a:r>
              <a:rPr lang="vi-VN" dirty="0" err="1"/>
              <a:t>trúc</a:t>
            </a:r>
            <a:r>
              <a:rPr lang="vi-VN" dirty="0"/>
              <a:t> </a:t>
            </a:r>
            <a:r>
              <a:rPr lang="vi-VN" dirty="0" err="1"/>
              <a:t>trực</a:t>
            </a:r>
            <a:r>
              <a:rPr lang="vi-VN" dirty="0"/>
              <a:t> quan GUI </a:t>
            </a:r>
            <a:r>
              <a:rPr lang="vi-VN" dirty="0" err="1"/>
              <a:t>Thiết</a:t>
            </a:r>
            <a:r>
              <a:rPr lang="vi-VN" dirty="0"/>
              <a:t> </a:t>
            </a:r>
            <a:r>
              <a:rPr lang="vi-VN" dirty="0" err="1"/>
              <a:t>kế</a:t>
            </a:r>
            <a:endParaRPr lang="vi-VN" dirty="0"/>
          </a:p>
          <a:p>
            <a:r>
              <a:rPr lang="vi-VN" dirty="0" err="1"/>
              <a:t>Các</a:t>
            </a:r>
            <a:r>
              <a:rPr lang="vi-VN" dirty="0"/>
              <a:t> </a:t>
            </a:r>
            <a:r>
              <a:rPr lang="vi-VN" dirty="0" err="1"/>
              <a:t>cấu</a:t>
            </a:r>
            <a:r>
              <a:rPr lang="vi-VN" dirty="0"/>
              <a:t> </a:t>
            </a:r>
            <a:r>
              <a:rPr lang="vi-VN" dirty="0" err="1"/>
              <a:t>trúc</a:t>
            </a:r>
            <a:r>
              <a:rPr lang="vi-VN" dirty="0"/>
              <a:t> </a:t>
            </a:r>
            <a:r>
              <a:rPr lang="vi-VN" dirty="0" err="1"/>
              <a:t>hình</a:t>
            </a:r>
            <a:r>
              <a:rPr lang="vi-VN" dirty="0"/>
              <a:t> </a:t>
            </a:r>
            <a:r>
              <a:rPr lang="vi-VN" dirty="0" err="1"/>
              <a:t>ảnh</a:t>
            </a:r>
            <a:r>
              <a:rPr lang="vi-VN" dirty="0"/>
              <a:t> </a:t>
            </a:r>
            <a:r>
              <a:rPr lang="vi-VN" dirty="0" err="1"/>
              <a:t>thường</a:t>
            </a:r>
            <a:r>
              <a:rPr lang="vi-VN" dirty="0"/>
              <a:t> xuyên </a:t>
            </a:r>
            <a:r>
              <a:rPr lang="vi-VN" dirty="0" err="1"/>
              <a:t>có</a:t>
            </a:r>
            <a:r>
              <a:rPr lang="vi-VN" dirty="0"/>
              <a:t> </a:t>
            </a:r>
            <a:r>
              <a:rPr lang="vi-VN" dirty="0" err="1"/>
              <a:t>thể</a:t>
            </a:r>
            <a:r>
              <a:rPr lang="vi-VN" dirty="0"/>
              <a:t> </a:t>
            </a:r>
            <a:r>
              <a:rPr lang="vi-VN" dirty="0" err="1"/>
              <a:t>đoán</a:t>
            </a:r>
            <a:r>
              <a:rPr lang="vi-VN" dirty="0"/>
              <a:t> </a:t>
            </a:r>
            <a:r>
              <a:rPr lang="vi-VN" dirty="0" err="1"/>
              <a:t>trước</a:t>
            </a:r>
            <a:r>
              <a:rPr lang="vi-VN" dirty="0"/>
              <a:t>, linh </a:t>
            </a:r>
            <a:r>
              <a:rPr lang="vi-VN" dirty="0" err="1"/>
              <a:t>hoạt</a:t>
            </a:r>
            <a:r>
              <a:rPr lang="vi-VN" dirty="0"/>
              <a:t> </a:t>
            </a:r>
            <a:r>
              <a:rPr lang="vi-VN" dirty="0" err="1"/>
              <a:t>và</a:t>
            </a:r>
            <a:r>
              <a:rPr lang="vi-VN" dirty="0"/>
              <a:t> </a:t>
            </a:r>
            <a:r>
              <a:rPr lang="vi-VN" dirty="0" err="1"/>
              <a:t>hiệu</a:t>
            </a:r>
            <a:r>
              <a:rPr lang="vi-VN" dirty="0"/>
              <a:t> </a:t>
            </a:r>
            <a:r>
              <a:rPr lang="vi-VN" dirty="0" err="1"/>
              <a:t>quả</a:t>
            </a:r>
            <a:r>
              <a:rPr lang="vi-VN" dirty="0"/>
              <a:t>.</a:t>
            </a:r>
          </a:p>
          <a:p>
            <a:r>
              <a:rPr lang="vi-VN" dirty="0" err="1"/>
              <a:t>Lưới</a:t>
            </a:r>
            <a:r>
              <a:rPr lang="vi-VN" dirty="0"/>
              <a:t> </a:t>
            </a:r>
            <a:r>
              <a:rPr lang="vi-VN" dirty="0" err="1"/>
              <a:t>lợi</a:t>
            </a:r>
            <a:r>
              <a:rPr lang="vi-VN" dirty="0"/>
              <a:t> </a:t>
            </a:r>
            <a:r>
              <a:rPr lang="vi-VN" dirty="0" err="1"/>
              <a:t>ích</a:t>
            </a:r>
            <a:r>
              <a:rPr lang="vi-VN" dirty="0"/>
              <a:t> </a:t>
            </a:r>
            <a:r>
              <a:rPr lang="vi-VN" dirty="0" err="1"/>
              <a:t>thiết</a:t>
            </a:r>
            <a:r>
              <a:rPr lang="vi-VN" dirty="0"/>
              <a:t> </a:t>
            </a:r>
            <a:r>
              <a:rPr lang="vi-VN" dirty="0" err="1"/>
              <a:t>kế</a:t>
            </a:r>
            <a:r>
              <a:rPr lang="vi-VN" dirty="0"/>
              <a:t> </a:t>
            </a:r>
            <a:r>
              <a:rPr lang="vi-VN" dirty="0" err="1"/>
              <a:t>và</a:t>
            </a:r>
            <a:r>
              <a:rPr lang="vi-VN" dirty="0"/>
              <a:t> cung </a:t>
            </a:r>
            <a:r>
              <a:rPr lang="vi-VN" dirty="0" err="1"/>
              <a:t>cấp</a:t>
            </a:r>
            <a:r>
              <a:rPr lang="vi-VN" dirty="0"/>
              <a:t> "</a:t>
            </a:r>
            <a:r>
              <a:rPr lang="vi-VN" dirty="0" err="1"/>
              <a:t>khả</a:t>
            </a:r>
            <a:r>
              <a:rPr lang="vi-VN" dirty="0"/>
              <a:t> năng </a:t>
            </a:r>
            <a:r>
              <a:rPr lang="vi-VN" dirty="0" err="1"/>
              <a:t>mở</a:t>
            </a:r>
            <a:r>
              <a:rPr lang="vi-VN" dirty="0"/>
              <a:t> </a:t>
            </a:r>
            <a:r>
              <a:rPr lang="vi-VN" dirty="0" err="1"/>
              <a:t>rộng</a:t>
            </a:r>
            <a:r>
              <a:rPr lang="vi-VN" dirty="0"/>
              <a:t>" cho </a:t>
            </a:r>
            <a:r>
              <a:rPr lang="vi-VN" dirty="0" err="1"/>
              <a:t>một</a:t>
            </a:r>
            <a:r>
              <a:rPr lang="vi-VN" dirty="0"/>
              <a:t> </a:t>
            </a:r>
            <a:r>
              <a:rPr lang="vi-VN" dirty="0" err="1"/>
              <a:t>ứng</a:t>
            </a:r>
            <a:r>
              <a:rPr lang="vi-VN" dirty="0"/>
              <a:t> </a:t>
            </a:r>
            <a:r>
              <a:rPr lang="vi-VN" dirty="0" err="1"/>
              <a:t>dụng</a:t>
            </a:r>
            <a:r>
              <a:rPr lang="vi-VN" dirty="0"/>
              <a:t> GUI. Khi </a:t>
            </a:r>
            <a:r>
              <a:rPr lang="vi-VN" dirty="0" err="1"/>
              <a:t>màn</a:t>
            </a:r>
            <a:r>
              <a:rPr lang="vi-VN" dirty="0"/>
              <a:t> </a:t>
            </a:r>
            <a:r>
              <a:rPr lang="vi-VN" dirty="0" err="1"/>
              <a:t>hình</a:t>
            </a:r>
            <a:r>
              <a:rPr lang="vi-VN" dirty="0"/>
              <a:t> </a:t>
            </a:r>
            <a:r>
              <a:rPr lang="vi-VN" dirty="0" err="1"/>
              <a:t>và</a:t>
            </a:r>
            <a:r>
              <a:rPr lang="vi-VN" dirty="0"/>
              <a:t> </a:t>
            </a:r>
            <a:r>
              <a:rPr lang="vi-VN" dirty="0" err="1"/>
              <a:t>hộp</a:t>
            </a:r>
            <a:r>
              <a:rPr lang="vi-VN" dirty="0"/>
              <a:t> </a:t>
            </a:r>
            <a:r>
              <a:rPr lang="vi-VN" dirty="0" err="1"/>
              <a:t>thoại</a:t>
            </a:r>
            <a:r>
              <a:rPr lang="vi-VN" dirty="0"/>
              <a:t> tăng lên </a:t>
            </a:r>
            <a:r>
              <a:rPr lang="vi-VN" dirty="0" err="1"/>
              <a:t>một</a:t>
            </a:r>
            <a:r>
              <a:rPr lang="vi-VN" dirty="0"/>
              <a:t> </a:t>
            </a:r>
            <a:r>
              <a:rPr lang="vi-VN" dirty="0" err="1"/>
              <a:t>số</a:t>
            </a:r>
            <a:r>
              <a:rPr lang="vi-VN" dirty="0"/>
              <a:t>, </a:t>
            </a:r>
            <a:r>
              <a:rPr lang="vi-VN" dirty="0" err="1"/>
              <a:t>bố</a:t>
            </a:r>
            <a:r>
              <a:rPr lang="vi-VN" dirty="0"/>
              <a:t> </a:t>
            </a:r>
            <a:r>
              <a:rPr lang="vi-VN" dirty="0" err="1"/>
              <a:t>trí</a:t>
            </a:r>
            <a:r>
              <a:rPr lang="vi-VN" dirty="0"/>
              <a:t> </a:t>
            </a:r>
            <a:r>
              <a:rPr lang="vi-VN" dirty="0" err="1"/>
              <a:t>lưới</a:t>
            </a:r>
            <a:r>
              <a:rPr lang="vi-VN" dirty="0"/>
              <a:t> đơn </a:t>
            </a:r>
            <a:r>
              <a:rPr lang="vi-VN" dirty="0" err="1"/>
              <a:t>giản</a:t>
            </a:r>
            <a:r>
              <a:rPr lang="vi-VN" dirty="0"/>
              <a:t> </a:t>
            </a:r>
            <a:r>
              <a:rPr lang="vi-VN" dirty="0" err="1"/>
              <a:t>hóa</a:t>
            </a:r>
            <a:r>
              <a:rPr lang="vi-VN" dirty="0"/>
              <a:t> </a:t>
            </a:r>
            <a:r>
              <a:rPr lang="vi-VN" dirty="0" err="1"/>
              <a:t>thiết</a:t>
            </a:r>
            <a:r>
              <a:rPr lang="vi-VN" dirty="0"/>
              <a:t> </a:t>
            </a:r>
            <a:r>
              <a:rPr lang="vi-VN" dirty="0" err="1"/>
              <a:t>kế</a:t>
            </a:r>
            <a:r>
              <a:rPr lang="vi-VN" dirty="0"/>
              <a:t> </a:t>
            </a:r>
            <a:r>
              <a:rPr lang="vi-VN" dirty="0" err="1"/>
              <a:t>và</a:t>
            </a:r>
            <a:r>
              <a:rPr lang="vi-VN" dirty="0"/>
              <a:t> tăng </a:t>
            </a:r>
            <a:r>
              <a:rPr lang="vi-VN" dirty="0" err="1"/>
              <a:t>cường</a:t>
            </a:r>
            <a:r>
              <a:rPr lang="vi-VN" dirty="0"/>
              <a:t> </a:t>
            </a:r>
            <a:r>
              <a:rPr lang="vi-VN" dirty="0" err="1"/>
              <a:t>sử</a:t>
            </a:r>
            <a:r>
              <a:rPr lang="vi-VN" dirty="0"/>
              <a:t> </a:t>
            </a:r>
            <a:r>
              <a:rPr lang="vi-VN" dirty="0" err="1"/>
              <a:t>dụng</a:t>
            </a:r>
            <a:r>
              <a:rPr lang="vi-VN" dirty="0"/>
              <a:t>.</a:t>
            </a:r>
          </a:p>
          <a:p>
            <a:r>
              <a:rPr lang="vi-VN" dirty="0" err="1"/>
              <a:t>Sắp</a:t>
            </a:r>
            <a:r>
              <a:rPr lang="vi-VN" dirty="0"/>
              <a:t> </a:t>
            </a:r>
            <a:r>
              <a:rPr lang="vi-VN" dirty="0" err="1"/>
              <a:t>xếp</a:t>
            </a:r>
            <a:r>
              <a:rPr lang="vi-VN" dirty="0"/>
              <a:t> </a:t>
            </a:r>
            <a:r>
              <a:rPr lang="vi-VN" dirty="0" err="1"/>
              <a:t>lưới</a:t>
            </a:r>
            <a:r>
              <a:rPr lang="vi-VN" dirty="0"/>
              <a:t> </a:t>
            </a:r>
            <a:r>
              <a:rPr lang="vi-VN" dirty="0" err="1"/>
              <a:t>điện</a:t>
            </a:r>
            <a:r>
              <a:rPr lang="vi-VN" dirty="0"/>
              <a:t> theo </a:t>
            </a:r>
            <a:r>
              <a:rPr lang="vi-VN" dirty="0" err="1"/>
              <a:t>phép</a:t>
            </a:r>
            <a:r>
              <a:rPr lang="vi-VN" dirty="0"/>
              <a:t> cho </a:t>
            </a:r>
            <a:r>
              <a:rPr lang="vi-VN" dirty="0" err="1"/>
              <a:t>phép</a:t>
            </a:r>
            <a:r>
              <a:rPr lang="vi-VN" dirty="0"/>
              <a:t> phân chia </a:t>
            </a:r>
            <a:r>
              <a:rPr lang="vi-VN" dirty="0" err="1"/>
              <a:t>các</a:t>
            </a:r>
            <a:r>
              <a:rPr lang="vi-VN" dirty="0"/>
              <a:t> </a:t>
            </a:r>
            <a:r>
              <a:rPr lang="vi-VN" dirty="0" err="1"/>
              <a:t>phần</a:t>
            </a:r>
            <a:r>
              <a:rPr lang="vi-VN" dirty="0"/>
              <a:t> </a:t>
            </a:r>
            <a:r>
              <a:rPr lang="vi-VN" dirty="0" err="1"/>
              <a:t>tử</a:t>
            </a:r>
            <a:r>
              <a:rPr lang="vi-VN" dirty="0"/>
              <a:t> 6, 4, 3 </a:t>
            </a:r>
            <a:r>
              <a:rPr lang="vi-VN" dirty="0" err="1"/>
              <a:t>và</a:t>
            </a:r>
            <a:r>
              <a:rPr lang="vi-VN" dirty="0"/>
              <a:t> 2 trên </a:t>
            </a:r>
            <a:r>
              <a:rPr lang="vi-VN" dirty="0" err="1"/>
              <a:t>màn</a:t>
            </a:r>
            <a:r>
              <a:rPr lang="vi-VN" dirty="0"/>
              <a:t> </a:t>
            </a:r>
            <a:r>
              <a:rPr lang="vi-VN" dirty="0" err="1"/>
              <a:t>hình</a:t>
            </a:r>
            <a:r>
              <a:rPr lang="vi-VN" dirty="0"/>
              <a:t>.</a:t>
            </a:r>
          </a:p>
          <a:p>
            <a:r>
              <a:rPr lang="vi-VN" dirty="0" err="1"/>
              <a:t>Bất</a:t>
            </a:r>
            <a:r>
              <a:rPr lang="vi-VN" dirty="0"/>
              <a:t> </a:t>
            </a:r>
            <a:r>
              <a:rPr lang="vi-VN" dirty="0" err="1"/>
              <a:t>kỳ</a:t>
            </a:r>
            <a:r>
              <a:rPr lang="vi-VN" dirty="0"/>
              <a:t> </a:t>
            </a:r>
            <a:r>
              <a:rPr lang="vi-VN" dirty="0" err="1"/>
              <a:t>đường</a:t>
            </a:r>
            <a:r>
              <a:rPr lang="vi-VN" dirty="0"/>
              <a:t> </a:t>
            </a:r>
            <a:r>
              <a:rPr lang="vi-VN" dirty="0" err="1"/>
              <a:t>lưới</a:t>
            </a:r>
            <a:r>
              <a:rPr lang="vi-VN" dirty="0"/>
              <a:t> </a:t>
            </a:r>
            <a:r>
              <a:rPr lang="vi-VN" dirty="0" err="1"/>
              <a:t>hiển</a:t>
            </a:r>
            <a:r>
              <a:rPr lang="vi-VN" dirty="0"/>
              <a:t> </a:t>
            </a:r>
            <a:r>
              <a:rPr lang="vi-VN" dirty="0" err="1"/>
              <a:t>thị</a:t>
            </a:r>
            <a:r>
              <a:rPr lang="vi-VN" dirty="0"/>
              <a:t> </a:t>
            </a:r>
            <a:r>
              <a:rPr lang="vi-VN" dirty="0" err="1"/>
              <a:t>còn</a:t>
            </a:r>
            <a:r>
              <a:rPr lang="vi-VN" dirty="0"/>
              <a:t> </a:t>
            </a:r>
            <a:r>
              <a:rPr lang="vi-VN" dirty="0" err="1"/>
              <a:t>lại</a:t>
            </a:r>
            <a:r>
              <a:rPr lang="vi-VN" dirty="0"/>
              <a:t> </a:t>
            </a:r>
            <a:r>
              <a:rPr lang="vi-VN" dirty="0" err="1"/>
              <a:t>nào</a:t>
            </a:r>
            <a:r>
              <a:rPr lang="vi-VN" dirty="0"/>
              <a:t> nên </a:t>
            </a:r>
            <a:r>
              <a:rPr lang="vi-VN" dirty="0" err="1"/>
              <a:t>có</a:t>
            </a:r>
            <a:r>
              <a:rPr lang="vi-VN" dirty="0"/>
              <a:t> </a:t>
            </a:r>
            <a:r>
              <a:rPr lang="vi-VN" dirty="0" err="1"/>
              <a:t>cường</a:t>
            </a:r>
            <a:r>
              <a:rPr lang="vi-VN" dirty="0"/>
              <a:t> </a:t>
            </a:r>
            <a:r>
              <a:rPr lang="vi-VN" dirty="0" err="1"/>
              <a:t>độ</a:t>
            </a:r>
            <a:r>
              <a:rPr lang="vi-VN" dirty="0"/>
              <a:t> </a:t>
            </a:r>
            <a:r>
              <a:rPr lang="vi-VN" dirty="0" err="1"/>
              <a:t>một</a:t>
            </a:r>
            <a:r>
              <a:rPr lang="vi-VN" dirty="0"/>
              <a:t> </a:t>
            </a:r>
            <a:r>
              <a:rPr lang="vi-VN" dirty="0" err="1"/>
              <a:t>nửa</a:t>
            </a:r>
            <a:r>
              <a:rPr lang="vi-VN" dirty="0"/>
              <a:t> trong </a:t>
            </a:r>
            <a:r>
              <a:rPr lang="vi-VN" dirty="0" err="1"/>
              <a:t>màn</a:t>
            </a:r>
            <a:r>
              <a:rPr lang="vi-VN" dirty="0"/>
              <a:t> </a:t>
            </a:r>
            <a:r>
              <a:rPr lang="vi-VN" dirty="0" err="1"/>
              <a:t>hình</a:t>
            </a:r>
            <a:r>
              <a:rPr lang="vi-VN" dirty="0"/>
              <a:t> </a:t>
            </a:r>
            <a:r>
              <a:rPr lang="vi-VN" dirty="0" err="1"/>
              <a:t>cuối</a:t>
            </a:r>
            <a:r>
              <a:rPr lang="vi-VN" dirty="0"/>
              <a:t> </a:t>
            </a:r>
            <a:r>
              <a:rPr lang="vi-VN" dirty="0" err="1"/>
              <a:t>cùng</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68</a:t>
            </a:fld>
            <a:endParaRPr lang="en-US"/>
          </a:p>
        </p:txBody>
      </p:sp>
    </p:spTree>
    <p:extLst>
      <p:ext uri="{BB962C8B-B14F-4D97-AF65-F5344CB8AC3E}">
        <p14:creationId xmlns:p14="http://schemas.microsoft.com/office/powerpoint/2010/main" val="12833028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vi-VN" dirty="0"/>
              <a:t>Lưới giúp chúng ta có một bố cục tốt hơn, tuy vậy, sự chỉn chu, ngay ngắn không phải là tất cả những gì mà nhà thiết kế trông đợi ở sản phẩm của mình. Nó phải sáng tạo và đột phá hơn thế. Áp dụng một cách cứng nhắc đôi khi lại mang đến một kết quả tồi. Vì vậy, nhiều nhà thiết kế thường phá vỡ hệ thống lưới không ít thì nhiều để đem lại một thiết kế chất lượng hơn, nổi bật hơn. Hơn nữa nếu lưới thường xuyên được phá vỡ, nó có thể chỉ ra rằng chúng không phù hợp với những yếu tố đang sử dụng vì vậy nên tìm đến một hướng đi khác hơn hay một hệ thống khác phù hợp hơn.</a:t>
            </a:r>
            <a:br>
              <a:rPr lang="vi-VN" dirty="0"/>
            </a:br>
            <a:br>
              <a:rPr lang="vi-VN" dirty="0"/>
            </a:br>
            <a:endParaRPr lang="en-US" dirty="0"/>
          </a:p>
          <a:p>
            <a:endParaRPr lang="en-US" dirty="0"/>
          </a:p>
        </p:txBody>
      </p:sp>
      <p:sp>
        <p:nvSpPr>
          <p:cNvPr id="4" name="Slide Number Placeholder 3"/>
          <p:cNvSpPr>
            <a:spLocks noGrp="1"/>
          </p:cNvSpPr>
          <p:nvPr>
            <p:ph type="sldNum" sz="quarter" idx="5"/>
          </p:nvPr>
        </p:nvSpPr>
        <p:spPr/>
        <p:txBody>
          <a:bodyPr/>
          <a:lstStyle/>
          <a:p>
            <a:pPr lvl="0"/>
            <a:fld id="{D59E05AA-EB87-4A2E-B616-0A646005FA1C}" type="slidenum">
              <a:rPr lang="en-US" smtClean="0"/>
              <a:t>69</a:t>
            </a:fld>
            <a:endParaRPr lang="en-US"/>
          </a:p>
        </p:txBody>
      </p:sp>
    </p:spTree>
    <p:extLst>
      <p:ext uri="{BB962C8B-B14F-4D97-AF65-F5344CB8AC3E}">
        <p14:creationId xmlns:p14="http://schemas.microsoft.com/office/powerpoint/2010/main" val="37080724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B14746-216A-427B-9A68-7D5D2F4580DA}" type="slidenum">
              <a:rPr lang="en-US" smtClean="0"/>
              <a:pPr/>
              <a:t>70</a:t>
            </a:fld>
            <a:endParaRPr lang="en-US"/>
          </a:p>
        </p:txBody>
      </p:sp>
    </p:spTree>
    <p:extLst>
      <p:ext uri="{BB962C8B-B14F-4D97-AF65-F5344CB8AC3E}">
        <p14:creationId xmlns:p14="http://schemas.microsoft.com/office/powerpoint/2010/main" val="10210769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Margin: đây là khoảng cách giữa trang thiết kế của bạn và phần nội dung bên trong. Nó giới hạn phần nội dung, để cho thiết kế của bạn không bị “tràn” ra ngoài trang giấy. </a:t>
            </a:r>
            <a:r>
              <a:rPr lang="en-US" sz="1200" b="0" i="0" kern="1200" dirty="0">
                <a:solidFill>
                  <a:schemeClr val="tx1"/>
                </a:solidFill>
                <a:effectLst/>
                <a:latin typeface="+mn-lt"/>
                <a:ea typeface="+mn-ea"/>
                <a:cs typeface="+mn-cs"/>
              </a:rPr>
              <a:t>*</a:t>
            </a:r>
            <a:r>
              <a:rPr lang="vi-VN" sz="1200" b="0" i="0" kern="1200" dirty="0">
                <a:solidFill>
                  <a:schemeClr val="tx1"/>
                </a:solidFill>
                <a:effectLst/>
                <a:latin typeface="+mn-lt"/>
                <a:ea typeface="+mn-ea"/>
                <a:cs typeface="+mn-cs"/>
              </a:rPr>
              <a:t>Margin nhỏ được sử dụng trong các thiết kế phức tạp, cần nhiều sự sắp xếp, còn margin lớn thì làm giảm phần không gian đặt nội dung, tăng khoảng trống đồng thời tập trung sự chú ý vào phần nội dung.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vi-VN" sz="1200" b="0" i="0" kern="1200" dirty="0">
                <a:solidFill>
                  <a:schemeClr val="tx1"/>
                </a:solidFill>
                <a:effectLst/>
                <a:latin typeface="+mn-lt"/>
                <a:ea typeface="+mn-ea"/>
                <a:cs typeface="+mn-cs"/>
              </a:rPr>
              <a:t>Column: Cột là những khoảng không gian chiều dọc mà được sử dụng để căn hàng các yếu tố thiết kế. Tức là khi đã xác định được phần nội dung thiết kế, bạn sẽ chia phần nội dung thiết kế thành các cột dọc. Việc chọn 1 hay nhiều cột là tùy vào mục đích thiết kế và cảm quan của người thiết kế.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vi-VN" sz="1200" b="0" i="0" kern="1200" dirty="0">
                <a:solidFill>
                  <a:schemeClr val="tx1"/>
                </a:solidFill>
                <a:effectLst/>
                <a:latin typeface="+mn-lt"/>
                <a:ea typeface="+mn-ea"/>
                <a:cs typeface="+mn-cs"/>
              </a:rPr>
              <a:t>Grid unit: đây là độ rộng của mỗi cột, là nơi để bạn đặt text và hình ảnh. Nó quyết định vị trí chứ không phải kích cỡ. Ví dụ: bức ảnh mà bạn định sử dụng lớn hơn độ rộng (grid unit) của 1 hay 2 cột thì không có nghĩa là bức ảnh ấy không thể sử dụng, trái lại, bạn có thể dùng các độ rộng này để co kéo lại bức ảnh. Nó giúp bạn đỡ phải bối rối việc quyết định độ lớn của bức ảnh thế nào là phù hợp.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vi-VN" sz="1200" b="0" i="0" kern="1200" dirty="0">
                <a:solidFill>
                  <a:schemeClr val="tx1"/>
                </a:solidFill>
                <a:effectLst/>
                <a:latin typeface="+mn-lt"/>
                <a:ea typeface="+mn-ea"/>
                <a:cs typeface="+mn-cs"/>
              </a:rPr>
              <a:t>Gutter: đây là khảng cách giữa các cột, để phân chia khoảng cách giữa các yếu tố trên trang. Sự có mặt của các khoảng trống sẽ làm cho thiết kế của bạn trông dễ thở hơn. </a:t>
            </a:r>
            <a:r>
              <a:rPr lang="en-US" sz="1200" b="0" i="0" kern="1200" dirty="0">
                <a:solidFill>
                  <a:schemeClr val="tx1"/>
                </a:solidFill>
                <a:effectLst/>
                <a:latin typeface="+mn-lt"/>
                <a:ea typeface="+mn-ea"/>
                <a:cs typeface="+mn-cs"/>
              </a:rPr>
              <a:t>*</a:t>
            </a:r>
            <a:r>
              <a:rPr lang="vi-VN" sz="1200" b="0" i="0" kern="1200" dirty="0">
                <a:solidFill>
                  <a:schemeClr val="tx1"/>
                </a:solidFill>
                <a:effectLst/>
                <a:latin typeface="+mn-lt"/>
                <a:ea typeface="+mn-ea"/>
                <a:cs typeface="+mn-cs"/>
              </a:rPr>
              <a:t>Flowline – hỗ trợ các cột đứng bằng cách chia trang thành các khoảng ngang để bổ xung việc canh hàng trên toàn Lưới. </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r>
              <a:rPr lang="vi-VN" sz="1200" b="0" i="0" kern="1200" dirty="0">
                <a:solidFill>
                  <a:schemeClr val="tx1"/>
                </a:solidFill>
                <a:effectLst/>
                <a:latin typeface="+mn-lt"/>
                <a:ea typeface="+mn-ea"/>
                <a:cs typeface="+mn-cs"/>
              </a:rPr>
              <a:t>Grid Module – Là những khu vực không gian mà hỗ trợ nội dung văn bản và các yếu tố của thiết kế. Dựa trên sự phức tạp của thiết kế mà có thể có số lượng module khác nhau. Để cho dễ hiểu, bạn có thể nhìn ảnh minh họa bên dưới.</a:t>
            </a:r>
            <a:br>
              <a:rPr lang="vi-VN" dirty="0"/>
            </a:br>
            <a:br>
              <a:rPr lang="vi-VN" dirty="0"/>
            </a:br>
            <a:endParaRPr lang="en-US" dirty="0"/>
          </a:p>
          <a:p>
            <a:endParaRPr lang="en-US" dirty="0"/>
          </a:p>
        </p:txBody>
      </p:sp>
      <p:sp>
        <p:nvSpPr>
          <p:cNvPr id="4" name="Slide Number Placeholder 3"/>
          <p:cNvSpPr>
            <a:spLocks noGrp="1"/>
          </p:cNvSpPr>
          <p:nvPr>
            <p:ph type="sldNum" sz="quarter" idx="10"/>
          </p:nvPr>
        </p:nvSpPr>
        <p:spPr/>
        <p:txBody>
          <a:bodyPr/>
          <a:lstStyle/>
          <a:p>
            <a:fld id="{49B14746-216A-427B-9A68-7D5D2F4580DA}" type="slidenum">
              <a:rPr lang="en-US" smtClean="0"/>
              <a:pPr/>
              <a:t>71</a:t>
            </a:fld>
            <a:endParaRPr lang="en-US"/>
          </a:p>
        </p:txBody>
      </p:sp>
    </p:spTree>
    <p:extLst>
      <p:ext uri="{BB962C8B-B14F-4D97-AF65-F5344CB8AC3E}">
        <p14:creationId xmlns:p14="http://schemas.microsoft.com/office/powerpoint/2010/main" val="29825769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GUI Windows </a:t>
            </a:r>
            <a:r>
              <a:rPr lang="vi-VN" dirty="0" err="1"/>
              <a:t>là</a:t>
            </a:r>
            <a:r>
              <a:rPr lang="vi-VN" dirty="0"/>
              <a:t> </a:t>
            </a:r>
            <a:r>
              <a:rPr lang="vi-VN" dirty="0" err="1"/>
              <a:t>hình</a:t>
            </a:r>
            <a:r>
              <a:rPr lang="vi-VN" dirty="0"/>
              <a:t> </a:t>
            </a:r>
            <a:r>
              <a:rPr lang="vi-VN" dirty="0" err="1"/>
              <a:t>chữ</a:t>
            </a:r>
            <a:r>
              <a:rPr lang="vi-VN" dirty="0"/>
              <a:t> </a:t>
            </a:r>
            <a:r>
              <a:rPr lang="vi-VN" dirty="0" err="1"/>
              <a:t>nhật</a:t>
            </a:r>
            <a:r>
              <a:rPr lang="vi-VN" dirty="0"/>
              <a:t>: </a:t>
            </a:r>
            <a:r>
              <a:rPr lang="vi-VN" dirty="0" err="1"/>
              <a:t>lưới</a:t>
            </a:r>
            <a:r>
              <a:rPr lang="vi-VN" dirty="0"/>
              <a:t> </a:t>
            </a:r>
            <a:r>
              <a:rPr lang="vi-VN" dirty="0" err="1"/>
              <a:t>được</a:t>
            </a:r>
            <a:r>
              <a:rPr lang="vi-VN" dirty="0"/>
              <a:t> </a:t>
            </a:r>
            <a:r>
              <a:rPr lang="vi-VN" dirty="0" err="1"/>
              <a:t>bố</a:t>
            </a:r>
            <a:r>
              <a:rPr lang="vi-VN" dirty="0"/>
              <a:t> </a:t>
            </a:r>
            <a:r>
              <a:rPr lang="vi-VN" dirty="0" err="1"/>
              <a:t>trí</a:t>
            </a:r>
            <a:r>
              <a:rPr lang="vi-VN" dirty="0"/>
              <a:t> </a:t>
            </a:r>
            <a:r>
              <a:rPr lang="vi-VN" dirty="0" err="1"/>
              <a:t>hiển</a:t>
            </a:r>
            <a:r>
              <a:rPr lang="vi-VN" dirty="0"/>
              <a:t> </a:t>
            </a:r>
            <a:r>
              <a:rPr lang="vi-VN" dirty="0" err="1"/>
              <a:t>thị</a:t>
            </a:r>
            <a:r>
              <a:rPr lang="vi-VN" dirty="0"/>
              <a:t> </a:t>
            </a:r>
            <a:r>
              <a:rPr lang="vi-VN" dirty="0" err="1"/>
              <a:t>đầu</a:t>
            </a:r>
            <a:r>
              <a:rPr lang="vi-VN" dirty="0"/>
              <a:t> tiên </a:t>
            </a:r>
            <a:r>
              <a:rPr lang="vi-VN" dirty="0" err="1"/>
              <a:t>được</a:t>
            </a:r>
            <a:r>
              <a:rPr lang="vi-VN" dirty="0"/>
              <a:t> xem </a:t>
            </a:r>
            <a:r>
              <a:rPr lang="vi-VN" dirty="0" err="1"/>
              <a:t>xét</a:t>
            </a:r>
            <a:r>
              <a:rPr lang="vi-VN" dirty="0"/>
              <a:t>.</a:t>
            </a:r>
            <a:br>
              <a:rPr lang="vi-VN" dirty="0"/>
            </a:br>
            <a:r>
              <a:rPr lang="vi-VN" dirty="0" err="1"/>
              <a:t>Xác</a:t>
            </a:r>
            <a:r>
              <a:rPr lang="vi-VN" dirty="0"/>
              <a:t> </a:t>
            </a:r>
            <a:r>
              <a:rPr lang="vi-VN" dirty="0" err="1"/>
              <a:t>định</a:t>
            </a:r>
            <a:r>
              <a:rPr lang="vi-VN" dirty="0"/>
              <a:t> đơn </a:t>
            </a:r>
            <a:r>
              <a:rPr lang="vi-VN" dirty="0" err="1"/>
              <a:t>vị</a:t>
            </a:r>
            <a:r>
              <a:rPr lang="vi-VN" dirty="0"/>
              <a:t> </a:t>
            </a:r>
            <a:r>
              <a:rPr lang="vi-VN" dirty="0" err="1"/>
              <a:t>dọc</a:t>
            </a:r>
            <a:r>
              <a:rPr lang="vi-VN" dirty="0"/>
              <a:t> cho </a:t>
            </a:r>
            <a:r>
              <a:rPr lang="vi-VN" dirty="0" err="1"/>
              <a:t>phép</a:t>
            </a:r>
            <a:r>
              <a:rPr lang="vi-VN" dirty="0"/>
              <a:t> </a:t>
            </a:r>
            <a:r>
              <a:rPr lang="vi-VN" dirty="0" err="1"/>
              <a:t>bất</a:t>
            </a:r>
            <a:r>
              <a:rPr lang="vi-VN" dirty="0"/>
              <a:t> </a:t>
            </a:r>
            <a:r>
              <a:rPr lang="vi-VN" dirty="0" err="1"/>
              <a:t>kỳ</a:t>
            </a:r>
            <a:r>
              <a:rPr lang="vi-VN" dirty="0"/>
              <a:t> hai </a:t>
            </a:r>
            <a:r>
              <a:rPr lang="vi-VN" dirty="0" err="1"/>
              <a:t>điều</a:t>
            </a:r>
            <a:r>
              <a:rPr lang="vi-VN" dirty="0"/>
              <a:t> </a:t>
            </a:r>
            <a:r>
              <a:rPr lang="vi-VN" dirty="0" err="1"/>
              <a:t>khiển</a:t>
            </a:r>
            <a:r>
              <a:rPr lang="vi-VN" dirty="0"/>
              <a:t> </a:t>
            </a:r>
            <a:r>
              <a:rPr lang="vi-VN" dirty="0" err="1"/>
              <a:t>để</a:t>
            </a:r>
            <a:r>
              <a:rPr lang="vi-VN" dirty="0"/>
              <a:t> </a:t>
            </a:r>
            <a:r>
              <a:rPr lang="vi-VN" dirty="0" err="1"/>
              <a:t>được</a:t>
            </a:r>
            <a:r>
              <a:rPr lang="vi-VN" dirty="0"/>
              <a:t> </a:t>
            </a:r>
            <a:r>
              <a:rPr lang="vi-VN" dirty="0" err="1"/>
              <a:t>liền</a:t>
            </a:r>
            <a:r>
              <a:rPr lang="vi-VN" dirty="0"/>
              <a:t> </a:t>
            </a:r>
            <a:r>
              <a:rPr lang="vi-VN" dirty="0" err="1"/>
              <a:t>kề</a:t>
            </a:r>
            <a:br>
              <a:rPr lang="vi-VN" dirty="0"/>
            </a:br>
            <a:r>
              <a:rPr lang="vi-VN" dirty="0"/>
              <a:t>Khi </a:t>
            </a:r>
            <a:r>
              <a:rPr lang="vi-VN" dirty="0" err="1"/>
              <a:t>khoảng</a:t>
            </a:r>
            <a:r>
              <a:rPr lang="vi-VN" dirty="0"/>
              <a:t> </a:t>
            </a:r>
            <a:r>
              <a:rPr lang="vi-VN" dirty="0" err="1"/>
              <a:t>cách</a:t>
            </a:r>
            <a:r>
              <a:rPr lang="vi-VN" dirty="0"/>
              <a:t> </a:t>
            </a:r>
            <a:r>
              <a:rPr lang="vi-VN" dirty="0" err="1"/>
              <a:t>giữa</a:t>
            </a:r>
            <a:r>
              <a:rPr lang="vi-VN" dirty="0"/>
              <a:t> </a:t>
            </a:r>
            <a:r>
              <a:rPr lang="vi-VN" dirty="0" err="1"/>
              <a:t>các</a:t>
            </a:r>
            <a:r>
              <a:rPr lang="vi-VN" dirty="0"/>
              <a:t> </a:t>
            </a:r>
            <a:r>
              <a:rPr lang="vi-VN" dirty="0" err="1"/>
              <a:t>điều</a:t>
            </a:r>
            <a:r>
              <a:rPr lang="vi-VN" dirty="0"/>
              <a:t> </a:t>
            </a:r>
            <a:r>
              <a:rPr lang="vi-VN" dirty="0" err="1"/>
              <a:t>khiển</a:t>
            </a:r>
            <a:r>
              <a:rPr lang="vi-VN" dirty="0"/>
              <a:t> </a:t>
            </a:r>
            <a:r>
              <a:rPr lang="vi-VN" dirty="0" err="1"/>
              <a:t>nhiều</a:t>
            </a:r>
            <a:r>
              <a:rPr lang="vi-VN" dirty="0"/>
              <a:t> </a:t>
            </a:r>
            <a:r>
              <a:rPr lang="vi-VN" dirty="0" err="1"/>
              <a:t>dòng</a:t>
            </a:r>
            <a:r>
              <a:rPr lang="vi-VN" dirty="0"/>
              <a:t> xem </a:t>
            </a:r>
            <a:r>
              <a:rPr lang="vi-VN" dirty="0" err="1"/>
              <a:t>xét</a:t>
            </a:r>
            <a:r>
              <a:rPr lang="vi-VN" dirty="0"/>
              <a:t> </a:t>
            </a:r>
            <a:r>
              <a:rPr lang="vi-VN" dirty="0" err="1"/>
              <a:t>nhãn</a:t>
            </a:r>
            <a:r>
              <a:rPr lang="vi-VN" dirty="0"/>
              <a:t> </a:t>
            </a:r>
            <a:r>
              <a:rPr lang="vi-VN" dirty="0" err="1"/>
              <a:t>là</a:t>
            </a:r>
            <a:r>
              <a:rPr lang="vi-VN" dirty="0"/>
              <a:t> </a:t>
            </a:r>
            <a:r>
              <a:rPr lang="vi-VN" dirty="0" err="1"/>
              <a:t>điều</a:t>
            </a:r>
            <a:r>
              <a:rPr lang="vi-VN" dirty="0"/>
              <a:t> </a:t>
            </a:r>
            <a:r>
              <a:rPr lang="vi-VN" dirty="0" err="1"/>
              <a:t>khiển</a:t>
            </a:r>
            <a:r>
              <a:rPr lang="vi-VN" dirty="0"/>
              <a:t> (trong </a:t>
            </a:r>
            <a:r>
              <a:rPr lang="vi-VN" dirty="0" err="1"/>
              <a:t>bố</a:t>
            </a:r>
            <a:r>
              <a:rPr lang="vi-VN" dirty="0"/>
              <a:t> </a:t>
            </a:r>
            <a:r>
              <a:rPr lang="vi-VN" dirty="0" err="1"/>
              <a:t>cục</a:t>
            </a:r>
            <a:r>
              <a:rPr lang="vi-VN" dirty="0"/>
              <a:t>)</a:t>
            </a:r>
            <a:br>
              <a:rPr lang="vi-VN" dirty="0"/>
            </a:br>
            <a:r>
              <a:rPr lang="vi-VN" dirty="0"/>
              <a:t>Đơn </a:t>
            </a:r>
            <a:r>
              <a:rPr lang="vi-VN" dirty="0" err="1"/>
              <a:t>vị</a:t>
            </a:r>
            <a:r>
              <a:rPr lang="vi-VN" dirty="0"/>
              <a:t> ngang 3 x </a:t>
            </a:r>
            <a:r>
              <a:rPr lang="vi-VN" dirty="0" err="1"/>
              <a:t>rộng</a:t>
            </a:r>
            <a:r>
              <a:rPr lang="vi-VN" dirty="0"/>
              <a:t> </a:t>
            </a:r>
            <a:r>
              <a:rPr lang="vi-VN" dirty="0" err="1"/>
              <a:t>bằng</a:t>
            </a:r>
            <a:r>
              <a:rPr lang="vi-VN" dirty="0"/>
              <a:t> đơn </a:t>
            </a:r>
            <a:r>
              <a:rPr lang="vi-VN" dirty="0" err="1"/>
              <a:t>vị</a:t>
            </a:r>
            <a:r>
              <a:rPr lang="vi-VN" dirty="0"/>
              <a:t> </a:t>
            </a:r>
            <a:r>
              <a:rPr lang="vi-VN" dirty="0" err="1"/>
              <a:t>đứng</a:t>
            </a:r>
            <a:br>
              <a:rPr lang="vi-VN" dirty="0"/>
            </a:br>
            <a:r>
              <a:rPr lang="vi-VN" dirty="0" err="1"/>
              <a:t>Sử</a:t>
            </a:r>
            <a:r>
              <a:rPr lang="vi-VN" dirty="0"/>
              <a:t> </a:t>
            </a:r>
            <a:r>
              <a:rPr lang="vi-VN" dirty="0" err="1"/>
              <a:t>dụng</a:t>
            </a:r>
            <a:r>
              <a:rPr lang="vi-VN" dirty="0"/>
              <a:t> phân chia </a:t>
            </a:r>
            <a:r>
              <a:rPr lang="vi-VN" dirty="0" err="1"/>
              <a:t>cột</a:t>
            </a:r>
            <a:r>
              <a:rPr lang="vi-VN" dirty="0"/>
              <a:t> 5-7 đơn </a:t>
            </a:r>
            <a:r>
              <a:rPr lang="vi-VN" dirty="0" err="1"/>
              <a:t>vị</a:t>
            </a:r>
            <a:r>
              <a:rPr lang="vi-VN" dirty="0"/>
              <a:t> ngang</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73</a:t>
            </a:fld>
            <a:endParaRPr lang="en-US"/>
          </a:p>
        </p:txBody>
      </p:sp>
    </p:spTree>
    <p:extLst>
      <p:ext uri="{BB962C8B-B14F-4D97-AF65-F5344CB8AC3E}">
        <p14:creationId xmlns:p14="http://schemas.microsoft.com/office/powerpoint/2010/main" val="33477911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vi-VN" dirty="0"/>
              <a:t>Dựa theo các nghiên cứu khoa học, bằng cách khảo sát và quan sát người lướt web, người ta nhận thấy rằng, người lướt web thường có xu hướng xem theo thứ tự như sau: trên cùng bên trái, sau đó chuyển động ngang về phía bên phải, đến cuối cùng, sau đó họ sẽ chuyển hướng xuống dòng phía dưới và cũng đọc từ trái sang phải. Cứ như thế thì họ sẽ tạo ra một mô hình theo dạng hình chữ F. Theo như hình vẽ mẫu phía dưới thì mắt người xem sẽ đi chuyển từ vị trí số </a:t>
            </a:r>
            <a:r>
              <a:rPr lang="vi-VN" b="1" dirty="0"/>
              <a:t>1 &gt; 2 &gt; 3 &gt; 4.</a:t>
            </a:r>
            <a:endParaRPr lang="en-US" dirty="0"/>
          </a:p>
          <a:p>
            <a:endParaRPr lang="en-US" dirty="0"/>
          </a:p>
        </p:txBody>
      </p:sp>
      <p:sp>
        <p:nvSpPr>
          <p:cNvPr id="4" name="Slide Number Placeholder 3"/>
          <p:cNvSpPr>
            <a:spLocks noGrp="1"/>
          </p:cNvSpPr>
          <p:nvPr>
            <p:ph type="sldNum" sz="quarter" idx="5"/>
          </p:nvPr>
        </p:nvSpPr>
        <p:spPr/>
        <p:txBody>
          <a:bodyPr/>
          <a:lstStyle/>
          <a:p>
            <a:pPr lvl="0"/>
            <a:fld id="{D59E05AA-EB87-4A2E-B616-0A646005FA1C}" type="slidenum">
              <a:rPr lang="en-US" smtClean="0"/>
              <a:t>75</a:t>
            </a:fld>
            <a:endParaRPr lang="en-US"/>
          </a:p>
        </p:txBody>
      </p:sp>
    </p:spTree>
    <p:extLst>
      <p:ext uri="{BB962C8B-B14F-4D97-AF65-F5344CB8AC3E}">
        <p14:creationId xmlns:p14="http://schemas.microsoft.com/office/powerpoint/2010/main" val="28087911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en-US" dirty="0" err="1"/>
              <a:t>Cái</a:t>
            </a:r>
            <a:r>
              <a:rPr lang="en-US" dirty="0"/>
              <a:t> </a:t>
            </a:r>
            <a:r>
              <a:rPr lang="en-US" dirty="0" err="1"/>
              <a:t>này</a:t>
            </a:r>
            <a:r>
              <a:rPr lang="en-US" dirty="0"/>
              <a:t> </a:t>
            </a:r>
            <a:r>
              <a:rPr lang="en-US" dirty="0" err="1"/>
              <a:t>là</a:t>
            </a:r>
            <a:r>
              <a:rPr lang="en-US" dirty="0"/>
              <a:t> </a:t>
            </a:r>
            <a:r>
              <a:rPr lang="en-US" dirty="0" err="1"/>
              <a:t>cái</a:t>
            </a:r>
            <a:r>
              <a:rPr lang="en-US" dirty="0"/>
              <a:t> project </a:t>
            </a:r>
            <a:r>
              <a:rPr lang="en-US" dirty="0" err="1"/>
              <a:t>nó</a:t>
            </a:r>
            <a:r>
              <a:rPr lang="en-US" dirty="0"/>
              <a:t> </a:t>
            </a:r>
            <a:r>
              <a:rPr lang="en-US" dirty="0" err="1"/>
              <a:t>làm</a:t>
            </a:r>
            <a:r>
              <a:rPr lang="en-US" dirty="0"/>
              <a:t> </a:t>
            </a:r>
            <a:r>
              <a:rPr lang="en-US" dirty="0" err="1"/>
              <a:t>mẫu</a:t>
            </a:r>
            <a:r>
              <a:rPr lang="en-US" dirty="0"/>
              <a:t> </a:t>
            </a:r>
            <a:r>
              <a:rPr lang="en-US" dirty="0" err="1"/>
              <a:t>dể</a:t>
            </a:r>
            <a:r>
              <a:rPr lang="en-US" dirty="0"/>
              <a:t> </a:t>
            </a:r>
            <a:r>
              <a:rPr lang="en-US" dirty="0" err="1"/>
              <a:t>ví</a:t>
            </a:r>
            <a:r>
              <a:rPr lang="en-US" dirty="0"/>
              <a:t> </a:t>
            </a:r>
            <a:r>
              <a:rPr lang="en-US" dirty="0" err="1"/>
              <a:t>dụ</a:t>
            </a:r>
            <a:r>
              <a:rPr lang="en-US" dirty="0"/>
              <a:t> </a:t>
            </a:r>
            <a:r>
              <a:rPr lang="en-US" dirty="0" err="1"/>
              <a:t>đéo</a:t>
            </a:r>
            <a:r>
              <a:rPr lang="en-US" dirty="0"/>
              <a:t> </a:t>
            </a:r>
            <a:r>
              <a:rPr lang="en-US" dirty="0" err="1"/>
              <a:t>phải</a:t>
            </a:r>
            <a:r>
              <a:rPr lang="en-US" dirty="0"/>
              <a:t> </a:t>
            </a:r>
            <a:r>
              <a:rPr lang="en-US" dirty="0" err="1"/>
              <a:t>hình</a:t>
            </a:r>
            <a:r>
              <a:rPr lang="en-US" dirty="0"/>
              <a:t> </a:t>
            </a:r>
            <a:r>
              <a:rPr lang="en-US" dirty="0" err="1"/>
              <a:t>tiêu</a:t>
            </a:r>
            <a:r>
              <a:rPr lang="en-US" dirty="0"/>
              <a:t> </a:t>
            </a:r>
            <a:r>
              <a:rPr lang="en-US" dirty="0" err="1"/>
              <a:t>biểu</a:t>
            </a:r>
            <a:r>
              <a:rPr lang="en-US" dirty="0"/>
              <a:t> . </a:t>
            </a:r>
            <a:r>
              <a:rPr lang="en-US" dirty="0" err="1"/>
              <a:t>Mày</a:t>
            </a:r>
            <a:r>
              <a:rPr lang="en-US" dirty="0"/>
              <a:t> </a:t>
            </a:r>
            <a:r>
              <a:rPr lang="en-US" dirty="0" err="1"/>
              <a:t>chịu</a:t>
            </a:r>
            <a:r>
              <a:rPr lang="en-US" dirty="0"/>
              <a:t> </a:t>
            </a:r>
            <a:r>
              <a:rPr lang="en-US" dirty="0" err="1"/>
              <a:t>khó</a:t>
            </a:r>
            <a:r>
              <a:rPr lang="en-US" dirty="0"/>
              <a:t> </a:t>
            </a:r>
            <a:r>
              <a:rPr lang="en-US" dirty="0" err="1"/>
              <a:t>kiếm</a:t>
            </a:r>
            <a:r>
              <a:rPr lang="en-US" dirty="0"/>
              <a:t> </a:t>
            </a:r>
            <a:r>
              <a:rPr lang="en-US" dirty="0" err="1"/>
              <a:t>thêm</a:t>
            </a:r>
            <a:r>
              <a:rPr lang="en-US" dirty="0"/>
              <a:t> </a:t>
            </a:r>
            <a:r>
              <a:rPr lang="en-US" dirty="0" err="1"/>
              <a:t>ví</a:t>
            </a:r>
            <a:r>
              <a:rPr lang="en-US" dirty="0"/>
              <a:t> </a:t>
            </a:r>
            <a:r>
              <a:rPr lang="en-US" dirty="0" err="1"/>
              <a:t>dụ</a:t>
            </a:r>
            <a:r>
              <a:rPr lang="en-US" dirty="0"/>
              <a:t> keyword: “F layout”</a:t>
            </a:r>
          </a:p>
          <a:p>
            <a:endParaRPr lang="en-US" dirty="0"/>
          </a:p>
        </p:txBody>
      </p:sp>
      <p:sp>
        <p:nvSpPr>
          <p:cNvPr id="4" name="Slide Number Placeholder 3"/>
          <p:cNvSpPr>
            <a:spLocks noGrp="1"/>
          </p:cNvSpPr>
          <p:nvPr>
            <p:ph type="sldNum" sz="quarter" idx="10"/>
          </p:nvPr>
        </p:nvSpPr>
        <p:spPr/>
        <p:txBody>
          <a:bodyPr/>
          <a:lstStyle/>
          <a:p>
            <a:fld id="{49B14746-216A-427B-9A68-7D5D2F4580DA}" type="slidenum">
              <a:rPr lang="en-US" smtClean="0"/>
              <a:pPr/>
              <a:t>77</a:t>
            </a:fld>
            <a:endParaRPr lang="en-US"/>
          </a:p>
        </p:txBody>
      </p:sp>
    </p:spTree>
    <p:extLst>
      <p:ext uri="{BB962C8B-B14F-4D97-AF65-F5344CB8AC3E}">
        <p14:creationId xmlns:p14="http://schemas.microsoft.com/office/powerpoint/2010/main" val="244380627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400" b="1" dirty="0" err="1">
                <a:latin typeface="Arial" panose="020B0604020202020204" pitchFamily="34" charset="0"/>
                <a:cs typeface="Arial" panose="020B0604020202020204" pitchFamily="34" charset="0"/>
              </a:rPr>
              <a:t>Ưu</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điểm</a:t>
            </a:r>
            <a:r>
              <a:rPr lang="en-US" sz="1400" b="1" dirty="0">
                <a:latin typeface="Arial" panose="020B0604020202020204" pitchFamily="34" charset="0"/>
                <a:cs typeface="Arial" panose="020B0604020202020204" pitchFamily="34" charset="0"/>
              </a:rPr>
              <a:t>:</a:t>
            </a:r>
          </a:p>
          <a:p>
            <a:r>
              <a:rPr lang="en-US" dirty="0"/>
              <a:t>-</a:t>
            </a:r>
            <a:r>
              <a:rPr lang="vi-VN" dirty="0"/>
              <a:t>tại sao nó lại được yêu thích đến thế? Bởi vì đơn giản nó là thói quen từ nhỏ khi chúng ta đọc sách, trái sang phải, trên xuống dưới. Nên rất dễ dàng và thoải mái cho người xem.</a:t>
            </a:r>
          </a:p>
          <a:p>
            <a:r>
              <a:rPr lang="vi-VN" dirty="0"/>
              <a:t>Một điểm tốt nhất ở F-Layout đó chính là SEO, chính các tiêu đề và nội dung ngắn gọn bài viết rất tốt cho SEO.</a:t>
            </a:r>
            <a:endParaRPr lang="en-US" dirty="0"/>
          </a:p>
          <a:p>
            <a:endParaRPr lang="vi-VN" dirty="0"/>
          </a:p>
          <a:p>
            <a:pPr marL="0" indent="0">
              <a:buNone/>
            </a:pPr>
            <a:r>
              <a:rPr lang="en-US" sz="1400" b="1" dirty="0" err="1">
                <a:latin typeface="Arial" panose="020B0604020202020204" pitchFamily="34" charset="0"/>
                <a:cs typeface="Arial" panose="020B0604020202020204" pitchFamily="34" charset="0"/>
              </a:rPr>
              <a:t>Nhược</a:t>
            </a:r>
            <a:r>
              <a:rPr lang="en-US" sz="1400" b="1" dirty="0">
                <a:latin typeface="Arial" panose="020B0604020202020204" pitchFamily="34" charset="0"/>
                <a:cs typeface="Arial" panose="020B0604020202020204" pitchFamily="34" charset="0"/>
              </a:rPr>
              <a:t> </a:t>
            </a:r>
            <a:r>
              <a:rPr lang="en-US" sz="1400" b="1" dirty="0" err="1">
                <a:latin typeface="Arial" panose="020B0604020202020204" pitchFamily="34" charset="0"/>
                <a:cs typeface="Arial" panose="020B0604020202020204" pitchFamily="34" charset="0"/>
              </a:rPr>
              <a:t>điểm</a:t>
            </a:r>
            <a:r>
              <a:rPr lang="en-US" sz="1400" b="1" dirty="0">
                <a:latin typeface="Arial" panose="020B0604020202020204" pitchFamily="34" charset="0"/>
                <a:cs typeface="Arial" panose="020B0604020202020204" pitchFamily="34" charset="0"/>
              </a:rPr>
              <a:t>:</a:t>
            </a:r>
          </a:p>
          <a:p>
            <a:r>
              <a:rPr lang="vi-VN" dirty="0"/>
              <a:t>- Điều bắt buộc là nội dung nóng phải nằm ở trên.</a:t>
            </a:r>
            <a:endParaRPr lang="en-US" dirty="0"/>
          </a:p>
          <a:p>
            <a:r>
              <a:rPr lang="vi-VN" dirty="0"/>
              <a:t>- Người dung ko đọc chi tiết chữ, mà chỉ xem hình và tiêu đề, do đó, các hình ảnh và tiêu đề phải được chọn lọc kĩ càng.</a:t>
            </a:r>
          </a:p>
          <a:p>
            <a:pPr marL="0" indent="0">
              <a:buNone/>
            </a:pPr>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lvl="0"/>
            <a:fld id="{D59E05AA-EB87-4A2E-B616-0A646005FA1C}" type="slidenum">
              <a:rPr lang="en-US" smtClean="0"/>
              <a:t>78</a:t>
            </a:fld>
            <a:endParaRPr lang="en-US"/>
          </a:p>
        </p:txBody>
      </p:sp>
    </p:spTree>
    <p:extLst>
      <p:ext uri="{BB962C8B-B14F-4D97-AF65-F5344CB8AC3E}">
        <p14:creationId xmlns:p14="http://schemas.microsoft.com/office/powerpoint/2010/main" val="7765996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pPr fontAlgn="base"/>
            <a:r>
              <a:rPr lang="vi-VN" dirty="0"/>
              <a:t>Z-layout là cách tuyệt vời để bắt đầu bất kỳ dự án website nào bởi vì nó giải quyết những nhu cầu cốt lõi, mang lại hiệu quả như: quảng bá thương hiệu, hệ thống phân cấp, cấu trúc và lời gọi để hành động (call to action). Tuy Z-layout không phải là giải pháp hoàn hảo cho mọi website, nhưng nó nhất định là một layout đủ hiệu quả để đảm bảo bao hàm trên bất kỳ ý tưởng layout của bất kỳ thiết kế website nào.</a:t>
            </a:r>
          </a:p>
          <a:p>
            <a:pPr fontAlgn="base"/>
            <a:r>
              <a:rPr lang="vi-VN" dirty="0"/>
              <a:t>Mục tiêu của bài viết này là để hiểu rõ hơn tại sao bạn có thể chọn một khái niệm layout này hơn những layout khác. Trong những bài viết tiếp theo tôi sẽ làm rõ khái niệm về mô hình F-layout, open layout và những mô hình khác để đem lại cho bạn một vài ý tưởng tuyệt vời.</a:t>
            </a:r>
          </a:p>
          <a:p>
            <a:pPr fontAlgn="base"/>
            <a:r>
              <a:rPr lang="vi-VN" dirty="0"/>
              <a:t>Việc nắm bắt tốt sự khác nhau như thế nào giữa những loại layout khác nhau có thể làm thay đổi hành vi của người sử dụng là một trong những nguyên tắc trọng tâm để tạo ra trãi nghiệm người xem hiệu quả.</a:t>
            </a:r>
          </a:p>
          <a:p>
            <a:endParaRPr lang="en-US" dirty="0"/>
          </a:p>
          <a:p>
            <a:endParaRPr lang="en-US" dirty="0"/>
          </a:p>
        </p:txBody>
      </p:sp>
      <p:sp>
        <p:nvSpPr>
          <p:cNvPr id="4" name="Slide Number Placeholder 3"/>
          <p:cNvSpPr>
            <a:spLocks noGrp="1"/>
          </p:cNvSpPr>
          <p:nvPr>
            <p:ph type="sldNum" sz="quarter" idx="5"/>
          </p:nvPr>
        </p:nvSpPr>
        <p:spPr/>
        <p:txBody>
          <a:bodyPr/>
          <a:lstStyle/>
          <a:p>
            <a:pPr lvl="0"/>
            <a:fld id="{D59E05AA-EB87-4A2E-B616-0A646005FA1C}" type="slidenum">
              <a:rPr lang="en-US" smtClean="0"/>
              <a:t>83</a:t>
            </a:fld>
            <a:endParaRPr lang="en-US"/>
          </a:p>
        </p:txBody>
      </p:sp>
    </p:spTree>
    <p:extLst>
      <p:ext uri="{BB962C8B-B14F-4D97-AF65-F5344CB8AC3E}">
        <p14:creationId xmlns:p14="http://schemas.microsoft.com/office/powerpoint/2010/main" val="291796040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pPr fontAlgn="base"/>
            <a:r>
              <a:rPr lang="vi-VN" b="1" dirty="0"/>
              <a:t>Ví dụ về cách thiết kế website</a:t>
            </a:r>
          </a:p>
          <a:p>
            <a:r>
              <a:rPr lang="vi-VN" dirty="0"/>
              <a:t>Bố trí phân chia đã được áp dụng với thiết kế Timeline mới của Facebook.</a:t>
            </a:r>
          </a:p>
          <a:p>
            <a:endParaRPr lang="en-US" dirty="0"/>
          </a:p>
          <a:p>
            <a:endParaRPr lang="en-US" dirty="0"/>
          </a:p>
        </p:txBody>
      </p:sp>
      <p:sp>
        <p:nvSpPr>
          <p:cNvPr id="4" name="Slide Number Placeholder 3"/>
          <p:cNvSpPr>
            <a:spLocks noGrp="1"/>
          </p:cNvSpPr>
          <p:nvPr>
            <p:ph type="sldNum" sz="quarter" idx="5"/>
          </p:nvPr>
        </p:nvSpPr>
        <p:spPr/>
        <p:txBody>
          <a:bodyPr/>
          <a:lstStyle/>
          <a:p>
            <a:pPr lvl="0"/>
            <a:fld id="{D59E05AA-EB87-4A2E-B616-0A646005FA1C}" type="slidenum">
              <a:rPr lang="en-US" smtClean="0"/>
              <a:t>88</a:t>
            </a:fld>
            <a:endParaRPr lang="en-US"/>
          </a:p>
        </p:txBody>
      </p:sp>
    </p:spTree>
    <p:extLst>
      <p:ext uri="{BB962C8B-B14F-4D97-AF65-F5344CB8AC3E}">
        <p14:creationId xmlns:p14="http://schemas.microsoft.com/office/powerpoint/2010/main" val="1258701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B90E2B3F-849B-48F3-B7ED-19900DA81A08}" type="slidenum">
              <a:t>8</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ED856FD6-F575-48FE-B299-AA06E0085FAC}" type="slidenum">
              <a:t>8</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162606935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vi-VN" sz="2000" dirty="0">
                <a:solidFill>
                  <a:srgbClr val="333333"/>
                </a:solidFill>
              </a:rPr>
              <a:t>Đây là trang web cho mini iPad của Apple, xem cách dễ dàng để liên kết đến mỗi hình ảnh cũng như tính năng riêng biệt của mini iPad?</a:t>
            </a:r>
            <a:endParaRPr lang="en-US" sz="2000" dirty="0"/>
          </a:p>
          <a:p>
            <a:endParaRPr lang="en-US" dirty="0"/>
          </a:p>
        </p:txBody>
      </p:sp>
      <p:sp>
        <p:nvSpPr>
          <p:cNvPr id="4" name="Slide Number Placeholder 3"/>
          <p:cNvSpPr>
            <a:spLocks noGrp="1"/>
          </p:cNvSpPr>
          <p:nvPr>
            <p:ph type="sldNum" sz="quarter" idx="5"/>
          </p:nvPr>
        </p:nvSpPr>
        <p:spPr/>
        <p:txBody>
          <a:bodyPr/>
          <a:lstStyle/>
          <a:p>
            <a:pPr lvl="0"/>
            <a:fld id="{D59E05AA-EB87-4A2E-B616-0A646005FA1C}" type="slidenum">
              <a:rPr lang="en-US" smtClean="0"/>
              <a:t>89</a:t>
            </a:fld>
            <a:endParaRPr lang="en-US"/>
          </a:p>
        </p:txBody>
      </p:sp>
    </p:spTree>
    <p:extLst>
      <p:ext uri="{BB962C8B-B14F-4D97-AF65-F5344CB8AC3E}">
        <p14:creationId xmlns:p14="http://schemas.microsoft.com/office/powerpoint/2010/main" val="19585942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a:t>·Khách hàng sẽ quyết định ở lại website hay không trong ít nhất là ba giây.</a:t>
            </a:r>
          </a:p>
          <a:p>
            <a:r>
              <a:rPr lang="vi-VN" dirty="0"/>
              <a:t>·Để lấy sự chú ý của khách truy cập và giảm tỷ lệ out web, chúng ta nên cố gắng làm cho bố cục trang web than thiệt nhất.</a:t>
            </a:r>
          </a:p>
          <a:p>
            <a:r>
              <a:rPr lang="vi-VN" dirty="0"/>
              <a:t>·Chia bố cục website của bạn ngay trong trung tâm và sắp xếp để đặt những gì quan trọng vào các điểm cuối của nguyên tắc "zig-zag" đảm bảo rằng khách truy cập nhớ thêm chi tiết sau khi đọc lướt.</a:t>
            </a:r>
          </a:p>
          <a:p>
            <a:endParaRPr lang="en-US" dirty="0"/>
          </a:p>
          <a:p>
            <a:endParaRPr lang="en-US" dirty="0"/>
          </a:p>
        </p:txBody>
      </p:sp>
      <p:sp>
        <p:nvSpPr>
          <p:cNvPr id="4" name="Slide Number Placeholder 3"/>
          <p:cNvSpPr>
            <a:spLocks noGrp="1"/>
          </p:cNvSpPr>
          <p:nvPr>
            <p:ph type="sldNum" sz="quarter" idx="10"/>
          </p:nvPr>
        </p:nvSpPr>
        <p:spPr/>
        <p:txBody>
          <a:bodyPr/>
          <a:lstStyle/>
          <a:p>
            <a:fld id="{49B14746-216A-427B-9A68-7D5D2F4580DA}" type="slidenum">
              <a:rPr lang="en-US" smtClean="0"/>
              <a:pPr/>
              <a:t>91</a:t>
            </a:fld>
            <a:endParaRPr lang="en-US"/>
          </a:p>
        </p:txBody>
      </p:sp>
    </p:spTree>
    <p:extLst>
      <p:ext uri="{BB962C8B-B14F-4D97-AF65-F5344CB8AC3E}">
        <p14:creationId xmlns:p14="http://schemas.microsoft.com/office/powerpoint/2010/main" val="39165022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ý Nghĩa </a:t>
            </a:r>
            <a:r>
              <a:rPr lang="en-US" dirty="0" err="1"/>
              <a:t>và</a:t>
            </a:r>
            <a:r>
              <a:rPr lang="en-US" dirty="0"/>
              <a:t> </a:t>
            </a:r>
            <a:r>
              <a:rPr lang="en-US" dirty="0" err="1"/>
              <a:t>sử</a:t>
            </a:r>
            <a:r>
              <a:rPr lang="en-US" dirty="0"/>
              <a:t> </a:t>
            </a:r>
            <a:r>
              <a:rPr lang="en-US" dirty="0" err="1"/>
              <a:t>dụng</a:t>
            </a:r>
            <a:r>
              <a:rPr lang="en-US" dirty="0"/>
              <a:t> signs and symbols</a:t>
            </a:r>
            <a:r>
              <a:rPr lang="vi-VN" dirty="0"/>
              <a:t> - </a:t>
            </a:r>
            <a:r>
              <a:rPr lang="vi-VN" dirty="0" err="1"/>
              <a:t>GUIs</a:t>
            </a:r>
            <a:r>
              <a:rPr lang="vi-VN" dirty="0"/>
              <a:t> </a:t>
            </a:r>
            <a:r>
              <a:rPr lang="vi-VN" dirty="0" err="1"/>
              <a:t>làm</a:t>
            </a:r>
            <a:r>
              <a:rPr lang="vi-VN" dirty="0"/>
              <a:t> </a:t>
            </a:r>
            <a:r>
              <a:rPr lang="vi-VN" dirty="0" err="1"/>
              <a:t>dấu</a:t>
            </a:r>
            <a:r>
              <a:rPr lang="vi-VN" dirty="0"/>
              <a:t> </a:t>
            </a:r>
            <a:r>
              <a:rPr lang="vi-VN" dirty="0" err="1"/>
              <a:t>hiệu</a:t>
            </a:r>
            <a:endParaRPr lang="vi-VN" dirty="0"/>
          </a:p>
          <a:p>
            <a:r>
              <a:rPr lang="vi-VN" dirty="0" err="1"/>
              <a:t>Ký</a:t>
            </a:r>
            <a:r>
              <a:rPr lang="vi-VN" dirty="0"/>
              <a:t> </a:t>
            </a:r>
            <a:r>
              <a:rPr lang="vi-VN" dirty="0" err="1"/>
              <a:t>hiệu</a:t>
            </a:r>
            <a:r>
              <a:rPr lang="vi-VN" dirty="0"/>
              <a:t> </a:t>
            </a:r>
            <a:r>
              <a:rPr lang="vi-VN" dirty="0" err="1"/>
              <a:t>tượng</a:t>
            </a:r>
            <a:r>
              <a:rPr lang="vi-VN" dirty="0"/>
              <a:t> trưng: </a:t>
            </a:r>
            <a:r>
              <a:rPr lang="vi-VN" dirty="0" err="1"/>
              <a:t>biểu</a:t>
            </a:r>
            <a:r>
              <a:rPr lang="vi-VN" dirty="0"/>
              <a:t> </a:t>
            </a:r>
            <a:r>
              <a:rPr lang="vi-VN" dirty="0" err="1"/>
              <a:t>diễn</a:t>
            </a:r>
            <a:r>
              <a:rPr lang="vi-VN" dirty="0"/>
              <a:t> </a:t>
            </a:r>
            <a:r>
              <a:rPr lang="vi-VN" dirty="0" err="1"/>
              <a:t>giống</a:t>
            </a:r>
            <a:r>
              <a:rPr lang="vi-VN" dirty="0"/>
              <a:t> </a:t>
            </a:r>
            <a:r>
              <a:rPr lang="vi-VN" dirty="0" err="1"/>
              <a:t>với</a:t>
            </a:r>
            <a:r>
              <a:rPr lang="vi-VN" dirty="0"/>
              <a:t> </a:t>
            </a:r>
            <a:r>
              <a:rPr lang="vi-VN" dirty="0" err="1"/>
              <a:t>đối</a:t>
            </a:r>
            <a:r>
              <a:rPr lang="vi-VN" dirty="0"/>
              <a:t> </a:t>
            </a:r>
            <a:r>
              <a:rPr lang="vi-VN" dirty="0" err="1"/>
              <a:t>tượng</a:t>
            </a:r>
            <a:endParaRPr lang="vi-VN" dirty="0"/>
          </a:p>
          <a:p>
            <a:r>
              <a:rPr lang="vi-VN" dirty="0" err="1"/>
              <a:t>Dấu</a:t>
            </a:r>
            <a:r>
              <a:rPr lang="vi-VN" dirty="0"/>
              <a:t> </a:t>
            </a:r>
            <a:r>
              <a:rPr lang="vi-VN" dirty="0" err="1"/>
              <a:t>hiệu</a:t>
            </a:r>
            <a:r>
              <a:rPr lang="vi-VN" dirty="0"/>
              <a:t> </a:t>
            </a:r>
            <a:r>
              <a:rPr lang="vi-VN" dirty="0" err="1"/>
              <a:t>tượng</a:t>
            </a:r>
            <a:r>
              <a:rPr lang="vi-VN" dirty="0"/>
              <a:t> trưng: </a:t>
            </a:r>
            <a:r>
              <a:rPr lang="vi-VN" dirty="0" err="1"/>
              <a:t>Người</a:t>
            </a:r>
            <a:r>
              <a:rPr lang="vi-VN" dirty="0"/>
              <a:t> xem liên </a:t>
            </a:r>
            <a:r>
              <a:rPr lang="vi-VN" dirty="0" err="1"/>
              <a:t>kết</a:t>
            </a:r>
            <a:r>
              <a:rPr lang="vi-VN" dirty="0"/>
              <a:t> </a:t>
            </a:r>
            <a:r>
              <a:rPr lang="vi-VN" dirty="0" err="1"/>
              <a:t>biểu</a:t>
            </a:r>
            <a:r>
              <a:rPr lang="vi-VN" dirty="0"/>
              <a:t> </a:t>
            </a:r>
            <a:r>
              <a:rPr lang="vi-VN" dirty="0" err="1"/>
              <a:t>tượng</a:t>
            </a:r>
            <a:r>
              <a:rPr lang="vi-VN" dirty="0"/>
              <a:t> </a:t>
            </a:r>
            <a:r>
              <a:rPr lang="vi-VN" dirty="0" err="1"/>
              <a:t>và</a:t>
            </a:r>
            <a:r>
              <a:rPr lang="vi-VN" dirty="0"/>
              <a:t> </a:t>
            </a:r>
            <a:r>
              <a:rPr lang="vi-VN" dirty="0" err="1"/>
              <a:t>đối</a:t>
            </a:r>
            <a:r>
              <a:rPr lang="vi-VN" dirty="0"/>
              <a:t> </a:t>
            </a:r>
            <a:r>
              <a:rPr lang="vi-VN" dirty="0" err="1"/>
              <a:t>tượng</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92</a:t>
            </a:fld>
            <a:endParaRPr lang="en-US"/>
          </a:p>
        </p:txBody>
      </p:sp>
    </p:spTree>
    <p:extLst>
      <p:ext uri="{BB962C8B-B14F-4D97-AF65-F5344CB8AC3E}">
        <p14:creationId xmlns:p14="http://schemas.microsoft.com/office/powerpoint/2010/main" val="42141605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err="1"/>
              <a:t>Tóm</a:t>
            </a:r>
            <a:r>
              <a:rPr lang="vi-VN" dirty="0"/>
              <a:t> </a:t>
            </a:r>
            <a:r>
              <a:rPr lang="vi-VN" dirty="0" err="1"/>
              <a:t>tắt</a:t>
            </a:r>
            <a:r>
              <a:rPr lang="vi-VN" dirty="0"/>
              <a:t> </a:t>
            </a:r>
            <a:r>
              <a:rPr lang="vi-VN" dirty="0" err="1"/>
              <a:t>giúp</a:t>
            </a:r>
            <a:r>
              <a:rPr lang="vi-VN" dirty="0"/>
              <a:t> </a:t>
            </a:r>
            <a:r>
              <a:rPr lang="vi-VN" dirty="0" err="1"/>
              <a:t>tổng</a:t>
            </a:r>
            <a:r>
              <a:rPr lang="vi-VN" dirty="0"/>
              <a:t> </a:t>
            </a:r>
            <a:r>
              <a:rPr lang="vi-VN" dirty="0" err="1"/>
              <a:t>quát</a:t>
            </a:r>
            <a:r>
              <a:rPr lang="vi-VN" dirty="0"/>
              <a:t> mang </a:t>
            </a:r>
            <a:r>
              <a:rPr lang="vi-VN" dirty="0" err="1"/>
              <a:t>tính</a:t>
            </a:r>
            <a:r>
              <a:rPr lang="vi-VN" dirty="0"/>
              <a:t> </a:t>
            </a:r>
            <a:r>
              <a:rPr lang="vi-VN" dirty="0" err="1"/>
              <a:t>biểu</a:t>
            </a:r>
            <a:r>
              <a:rPr lang="vi-VN" dirty="0"/>
              <a:t> </a:t>
            </a:r>
            <a:r>
              <a:rPr lang="vi-VN" dirty="0" err="1"/>
              <a:t>tượng</a:t>
            </a:r>
            <a:endParaRPr lang="vi-VN" dirty="0"/>
          </a:p>
          <a:p>
            <a:r>
              <a:rPr lang="vi-VN" dirty="0" err="1"/>
              <a:t>Biểu</a:t>
            </a:r>
            <a:r>
              <a:rPr lang="vi-VN" dirty="0"/>
              <a:t> </a:t>
            </a:r>
            <a:r>
              <a:rPr lang="vi-VN" dirty="0" err="1"/>
              <a:t>tượng</a:t>
            </a:r>
            <a:r>
              <a:rPr lang="vi-VN" dirty="0"/>
              <a:t> </a:t>
            </a:r>
            <a:r>
              <a:rPr lang="vi-VN" dirty="0" err="1"/>
              <a:t>thực</a:t>
            </a:r>
            <a:r>
              <a:rPr lang="vi-VN" dirty="0"/>
              <a:t> </a:t>
            </a:r>
            <a:r>
              <a:rPr lang="vi-VN" dirty="0" err="1"/>
              <a:t>tế</a:t>
            </a:r>
            <a:r>
              <a:rPr lang="vi-VN" dirty="0"/>
              <a:t> </a:t>
            </a:r>
            <a:r>
              <a:rPr lang="vi-VN" dirty="0" err="1"/>
              <a:t>đại</a:t>
            </a:r>
            <a:r>
              <a:rPr lang="vi-VN" dirty="0"/>
              <a:t> </a:t>
            </a:r>
            <a:r>
              <a:rPr lang="vi-VN" dirty="0" err="1"/>
              <a:t>diện</a:t>
            </a:r>
            <a:r>
              <a:rPr lang="vi-VN" dirty="0"/>
              <a:t> cho </a:t>
            </a:r>
            <a:r>
              <a:rPr lang="vi-VN" dirty="0" err="1"/>
              <a:t>trường</a:t>
            </a:r>
            <a:r>
              <a:rPr lang="vi-VN" dirty="0"/>
              <a:t> </a:t>
            </a:r>
            <a:r>
              <a:rPr lang="vi-VN" dirty="0" err="1"/>
              <a:t>hợp</a:t>
            </a:r>
            <a:endParaRPr lang="vi-VN" dirty="0"/>
          </a:p>
          <a:p>
            <a:r>
              <a:rPr lang="vi-VN" dirty="0" err="1"/>
              <a:t>Các</a:t>
            </a:r>
            <a:r>
              <a:rPr lang="vi-VN" dirty="0"/>
              <a:t> </a:t>
            </a:r>
            <a:r>
              <a:rPr lang="vi-VN" dirty="0" err="1"/>
              <a:t>biểu</a:t>
            </a:r>
            <a:r>
              <a:rPr lang="vi-VN" dirty="0"/>
              <a:t> </a:t>
            </a:r>
            <a:r>
              <a:rPr lang="vi-VN" dirty="0" err="1"/>
              <a:t>tượng</a:t>
            </a:r>
            <a:r>
              <a:rPr lang="vi-VN" dirty="0"/>
              <a:t> phong </a:t>
            </a:r>
            <a:r>
              <a:rPr lang="vi-VN" dirty="0" err="1"/>
              <a:t>cách</a:t>
            </a:r>
            <a:r>
              <a:rPr lang="vi-VN" dirty="0"/>
              <a:t> (</a:t>
            </a:r>
            <a:r>
              <a:rPr lang="vi-VN" dirty="0" err="1"/>
              <a:t>tối</a:t>
            </a:r>
            <a:r>
              <a:rPr lang="vi-VN" dirty="0"/>
              <a:t> </a:t>
            </a:r>
            <a:r>
              <a:rPr lang="vi-VN" dirty="0" err="1"/>
              <a:t>giản</a:t>
            </a:r>
            <a:r>
              <a:rPr lang="vi-VN" dirty="0"/>
              <a:t>) </a:t>
            </a:r>
            <a:r>
              <a:rPr lang="vi-VN" dirty="0" err="1"/>
              <a:t>thể</a:t>
            </a:r>
            <a:r>
              <a:rPr lang="vi-VN" dirty="0"/>
              <a:t> </a:t>
            </a:r>
            <a:r>
              <a:rPr lang="vi-VN" dirty="0" err="1"/>
              <a:t>hiện</a:t>
            </a:r>
            <a:r>
              <a:rPr lang="vi-VN" dirty="0"/>
              <a:t> </a:t>
            </a:r>
            <a:r>
              <a:rPr lang="vi-VN" dirty="0" err="1"/>
              <a:t>một</a:t>
            </a:r>
            <a:r>
              <a:rPr lang="vi-VN" dirty="0"/>
              <a:t> </a:t>
            </a:r>
            <a:r>
              <a:rPr lang="vi-VN" dirty="0" err="1"/>
              <a:t>lớp</a:t>
            </a:r>
            <a:r>
              <a:rPr lang="vi-VN" dirty="0"/>
              <a:t> </a:t>
            </a:r>
            <a:r>
              <a:rPr lang="vi-VN" dirty="0" err="1"/>
              <a:t>học</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93</a:t>
            </a:fld>
            <a:endParaRPr lang="en-US"/>
          </a:p>
        </p:txBody>
      </p:sp>
    </p:spTree>
    <p:extLst>
      <p:ext uri="{BB962C8B-B14F-4D97-AF65-F5344CB8AC3E}">
        <p14:creationId xmlns:p14="http://schemas.microsoft.com/office/powerpoint/2010/main" val="266611638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err="1"/>
              <a:t>Sử</a:t>
            </a:r>
            <a:r>
              <a:rPr lang="vi-VN" dirty="0"/>
              <a:t> </a:t>
            </a:r>
            <a:r>
              <a:rPr lang="vi-VN" dirty="0" err="1"/>
              <a:t>dụng</a:t>
            </a:r>
            <a:r>
              <a:rPr lang="vi-VN" dirty="0"/>
              <a:t> </a:t>
            </a:r>
            <a:r>
              <a:rPr lang="vi-VN" dirty="0" err="1"/>
              <a:t>biểu</a:t>
            </a:r>
            <a:r>
              <a:rPr lang="vi-VN" dirty="0"/>
              <a:t> </a:t>
            </a:r>
            <a:r>
              <a:rPr lang="vi-VN" dirty="0" err="1"/>
              <a:t>tượng</a:t>
            </a:r>
            <a:r>
              <a:rPr lang="vi-VN" dirty="0"/>
              <a:t> </a:t>
            </a:r>
            <a:r>
              <a:rPr lang="vi-VN" dirty="0" err="1"/>
              <a:t>biểu</a:t>
            </a:r>
            <a:r>
              <a:rPr lang="vi-VN" dirty="0"/>
              <a:t> </a:t>
            </a:r>
            <a:r>
              <a:rPr lang="vi-VN" dirty="0" err="1"/>
              <a:t>tượng</a:t>
            </a:r>
            <a:r>
              <a:rPr lang="vi-VN" dirty="0"/>
              <a:t> khi </a:t>
            </a:r>
            <a:r>
              <a:rPr lang="vi-VN" dirty="0" err="1"/>
              <a:t>mục</a:t>
            </a:r>
            <a:r>
              <a:rPr lang="vi-VN" dirty="0"/>
              <a:t> tiêu </a:t>
            </a:r>
            <a:r>
              <a:rPr lang="vi-VN" dirty="0" err="1"/>
              <a:t>truyền</a:t>
            </a:r>
            <a:r>
              <a:rPr lang="vi-VN" dirty="0"/>
              <a:t> thông </a:t>
            </a:r>
            <a:r>
              <a:rPr lang="vi-VN" dirty="0" err="1"/>
              <a:t>là</a:t>
            </a:r>
            <a:r>
              <a:rPr lang="vi-VN" dirty="0"/>
              <a:t> </a:t>
            </a:r>
            <a:r>
              <a:rPr lang="vi-VN" dirty="0" err="1"/>
              <a:t>cụ</a:t>
            </a:r>
            <a:r>
              <a:rPr lang="vi-VN" dirty="0"/>
              <a:t> </a:t>
            </a:r>
            <a:r>
              <a:rPr lang="vi-VN" dirty="0" err="1"/>
              <a:t>thể</a:t>
            </a:r>
            <a:r>
              <a:rPr lang="vi-VN" dirty="0"/>
              <a:t> </a:t>
            </a:r>
            <a:r>
              <a:rPr lang="vi-VN" dirty="0" err="1"/>
              <a:t>và</a:t>
            </a:r>
            <a:r>
              <a:rPr lang="vi-VN" dirty="0"/>
              <a:t> quen </a:t>
            </a:r>
            <a:r>
              <a:rPr lang="vi-VN" dirty="0" err="1"/>
              <a:t>thuộc</a:t>
            </a:r>
            <a:r>
              <a:rPr lang="vi-VN" dirty="0"/>
              <a:t>.</a:t>
            </a:r>
          </a:p>
          <a:p>
            <a:r>
              <a:rPr lang="vi-VN" dirty="0" err="1"/>
              <a:t>Có</a:t>
            </a:r>
            <a:r>
              <a:rPr lang="vi-VN" dirty="0"/>
              <a:t> </a:t>
            </a:r>
            <a:r>
              <a:rPr lang="vi-VN" dirty="0" err="1"/>
              <a:t>thể</a:t>
            </a:r>
            <a:r>
              <a:rPr lang="vi-VN" dirty="0"/>
              <a:t> </a:t>
            </a:r>
            <a:r>
              <a:rPr lang="vi-VN" dirty="0" err="1"/>
              <a:t>sử</a:t>
            </a:r>
            <a:r>
              <a:rPr lang="vi-VN" dirty="0"/>
              <a:t> </a:t>
            </a:r>
            <a:r>
              <a:rPr lang="vi-VN" dirty="0" err="1"/>
              <a:t>dụng</a:t>
            </a:r>
            <a:r>
              <a:rPr lang="vi-VN" dirty="0"/>
              <a:t> </a:t>
            </a:r>
            <a:r>
              <a:rPr lang="vi-VN" dirty="0" err="1"/>
              <a:t>biểu</a:t>
            </a:r>
            <a:r>
              <a:rPr lang="vi-VN" dirty="0"/>
              <a:t> </a:t>
            </a:r>
            <a:r>
              <a:rPr lang="vi-VN" dirty="0" err="1"/>
              <a:t>tượng</a:t>
            </a:r>
            <a:r>
              <a:rPr lang="vi-VN" dirty="0"/>
              <a:t> </a:t>
            </a:r>
            <a:r>
              <a:rPr lang="vi-VN" dirty="0" err="1"/>
              <a:t>biểu</a:t>
            </a:r>
            <a:r>
              <a:rPr lang="vi-VN" dirty="0"/>
              <a:t> </a:t>
            </a:r>
            <a:r>
              <a:rPr lang="vi-VN" dirty="0" err="1"/>
              <a:t>tượng</a:t>
            </a:r>
            <a:r>
              <a:rPr lang="vi-VN" dirty="0"/>
              <a:t> cho </a:t>
            </a:r>
            <a:r>
              <a:rPr lang="vi-VN" dirty="0" err="1"/>
              <a:t>các</a:t>
            </a:r>
            <a:r>
              <a:rPr lang="vi-VN" dirty="0"/>
              <a:t> </a:t>
            </a:r>
            <a:r>
              <a:rPr lang="vi-VN" dirty="0" err="1"/>
              <a:t>khái</a:t>
            </a:r>
            <a:r>
              <a:rPr lang="vi-VN" dirty="0"/>
              <a:t> </a:t>
            </a:r>
            <a:r>
              <a:rPr lang="vi-VN" dirty="0" err="1"/>
              <a:t>niệm</a:t>
            </a:r>
            <a:r>
              <a:rPr lang="vi-VN" dirty="0"/>
              <a:t> </a:t>
            </a:r>
            <a:r>
              <a:rPr lang="vi-VN" dirty="0" err="1"/>
              <a:t>lặp</a:t>
            </a:r>
            <a:r>
              <a:rPr lang="vi-VN" dirty="0"/>
              <a:t> đi </a:t>
            </a:r>
            <a:r>
              <a:rPr lang="vi-VN" dirty="0" err="1"/>
              <a:t>lặp</a:t>
            </a:r>
            <a:r>
              <a:rPr lang="vi-VN" dirty="0"/>
              <a:t> </a:t>
            </a:r>
            <a:r>
              <a:rPr lang="vi-VN" dirty="0" err="1"/>
              <a:t>lại</a:t>
            </a:r>
            <a:r>
              <a:rPr lang="vi-VN" dirty="0"/>
              <a:t> (</a:t>
            </a:r>
            <a:r>
              <a:rPr lang="vi-VN" dirty="0" err="1"/>
              <a:t>đã</a:t>
            </a:r>
            <a:r>
              <a:rPr lang="vi-VN" dirty="0"/>
              <a:t> </a:t>
            </a:r>
            <a:r>
              <a:rPr lang="vi-VN" dirty="0" err="1"/>
              <a:t>học</a:t>
            </a:r>
            <a:r>
              <a:rPr lang="vi-VN" dirty="0"/>
              <a:t>).</a:t>
            </a:r>
          </a:p>
          <a:p>
            <a:r>
              <a:rPr lang="vi-VN" dirty="0" err="1"/>
              <a:t>Sử</a:t>
            </a:r>
            <a:r>
              <a:rPr lang="vi-VN" dirty="0"/>
              <a:t> </a:t>
            </a:r>
            <a:r>
              <a:rPr lang="vi-VN" dirty="0" err="1"/>
              <a:t>dụng</a:t>
            </a:r>
            <a:r>
              <a:rPr lang="vi-VN" dirty="0"/>
              <a:t> văn </a:t>
            </a:r>
            <a:r>
              <a:rPr lang="vi-VN" dirty="0" err="1"/>
              <a:t>bản</a:t>
            </a:r>
            <a:r>
              <a:rPr lang="vi-VN" dirty="0"/>
              <a:t> cho </a:t>
            </a:r>
            <a:r>
              <a:rPr lang="vi-VN" dirty="0" err="1"/>
              <a:t>các</a:t>
            </a:r>
            <a:r>
              <a:rPr lang="vi-VN" dirty="0"/>
              <a:t> </a:t>
            </a:r>
            <a:r>
              <a:rPr lang="vi-VN" dirty="0" err="1"/>
              <a:t>biểu</a:t>
            </a:r>
            <a:r>
              <a:rPr lang="vi-VN" dirty="0"/>
              <a:t> </a:t>
            </a:r>
            <a:r>
              <a:rPr lang="vi-VN" dirty="0" err="1"/>
              <a:t>diễn</a:t>
            </a:r>
            <a:r>
              <a:rPr lang="vi-VN" dirty="0"/>
              <a:t> </a:t>
            </a:r>
            <a:r>
              <a:rPr lang="vi-VN" dirty="0" err="1"/>
              <a:t>trừu</a:t>
            </a:r>
            <a:r>
              <a:rPr lang="vi-VN" dirty="0"/>
              <a:t> </a:t>
            </a:r>
            <a:r>
              <a:rPr lang="vi-VN" dirty="0" err="1"/>
              <a:t>tượng</a:t>
            </a:r>
            <a:r>
              <a:rPr lang="vi-VN" dirty="0"/>
              <a:t> </a:t>
            </a:r>
            <a:r>
              <a:rPr lang="vi-VN" dirty="0" err="1"/>
              <a:t>hoặc</a:t>
            </a:r>
            <a:r>
              <a:rPr lang="vi-VN" dirty="0"/>
              <a:t> </a:t>
            </a:r>
            <a:r>
              <a:rPr lang="vi-VN" dirty="0" err="1"/>
              <a:t>phức</a:t>
            </a:r>
            <a:r>
              <a:rPr lang="vi-VN" dirty="0"/>
              <a:t> </a:t>
            </a:r>
            <a:r>
              <a:rPr lang="vi-VN" dirty="0" err="1"/>
              <a:t>tạp</a:t>
            </a:r>
            <a:r>
              <a:rPr lang="vi-VN" dirty="0"/>
              <a:t> (tinh </a:t>
            </a:r>
            <a:r>
              <a:rPr lang="vi-VN" dirty="0" err="1"/>
              <a:t>tế</a:t>
            </a:r>
            <a:r>
              <a:rPr lang="vi-VN" dirty="0"/>
              <a:t>) (quy </a:t>
            </a:r>
            <a:r>
              <a:rPr lang="vi-VN" dirty="0" err="1"/>
              <a:t>trình</a:t>
            </a:r>
            <a:r>
              <a:rPr lang="vi-VN" dirty="0"/>
              <a:t>).</a:t>
            </a:r>
          </a:p>
          <a:p>
            <a:r>
              <a:rPr lang="vi-VN" dirty="0" err="1"/>
              <a:t>Tránh</a:t>
            </a:r>
            <a:r>
              <a:rPr lang="vi-VN" dirty="0"/>
              <a:t> </a:t>
            </a:r>
            <a:r>
              <a:rPr lang="vi-VN" dirty="0" err="1"/>
              <a:t>trộn</a:t>
            </a:r>
            <a:r>
              <a:rPr lang="vi-VN" dirty="0"/>
              <a:t> </a:t>
            </a:r>
            <a:r>
              <a:rPr lang="vi-VN" dirty="0" err="1"/>
              <a:t>các</a:t>
            </a:r>
            <a:r>
              <a:rPr lang="vi-VN" dirty="0"/>
              <a:t> </a:t>
            </a:r>
            <a:r>
              <a:rPr lang="vi-VN" dirty="0" err="1"/>
              <a:t>dấu</a:t>
            </a:r>
            <a:r>
              <a:rPr lang="vi-VN" dirty="0"/>
              <a:t> </a:t>
            </a:r>
            <a:r>
              <a:rPr lang="vi-VN" dirty="0" err="1"/>
              <a:t>hiệu</a:t>
            </a:r>
            <a:r>
              <a:rPr lang="vi-VN" dirty="0"/>
              <a:t> văn </a:t>
            </a:r>
            <a:r>
              <a:rPr lang="vi-VN" dirty="0" err="1"/>
              <a:t>bản</a:t>
            </a:r>
            <a:r>
              <a:rPr lang="vi-VN" dirty="0"/>
              <a:t>, </a:t>
            </a:r>
            <a:r>
              <a:rPr lang="vi-VN" dirty="0" err="1"/>
              <a:t>biểu</a:t>
            </a:r>
            <a:r>
              <a:rPr lang="vi-VN" dirty="0"/>
              <a:t> </a:t>
            </a:r>
            <a:r>
              <a:rPr lang="vi-VN" dirty="0" err="1"/>
              <a:t>tượng</a:t>
            </a:r>
            <a:r>
              <a:rPr lang="vi-VN" dirty="0"/>
              <a:t> </a:t>
            </a:r>
            <a:r>
              <a:rPr lang="vi-VN" dirty="0" err="1"/>
              <a:t>và</a:t>
            </a:r>
            <a:r>
              <a:rPr lang="vi-VN" dirty="0"/>
              <a:t> </a:t>
            </a:r>
            <a:r>
              <a:rPr lang="vi-VN" dirty="0" err="1"/>
              <a:t>tượng</a:t>
            </a:r>
            <a:r>
              <a:rPr lang="vi-VN" dirty="0"/>
              <a:t> trưng trong </a:t>
            </a:r>
            <a:r>
              <a:rPr lang="vi-VN" dirty="0" err="1"/>
              <a:t>bộ</a:t>
            </a:r>
            <a:r>
              <a:rPr lang="vi-VN" dirty="0"/>
              <a:t> </a:t>
            </a:r>
            <a:r>
              <a:rPr lang="vi-VN" dirty="0" err="1"/>
              <a:t>ảnh</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94</a:t>
            </a:fld>
            <a:endParaRPr lang="en-US"/>
          </a:p>
        </p:txBody>
      </p:sp>
    </p:spTree>
    <p:extLst>
      <p:ext uri="{BB962C8B-B14F-4D97-AF65-F5344CB8AC3E}">
        <p14:creationId xmlns:p14="http://schemas.microsoft.com/office/powerpoint/2010/main" val="3709669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err="1"/>
              <a:t>Xác</a:t>
            </a:r>
            <a:r>
              <a:rPr lang="vi-VN" dirty="0"/>
              <a:t> </a:t>
            </a:r>
            <a:r>
              <a:rPr lang="vi-VN" dirty="0" err="1"/>
              <a:t>định</a:t>
            </a:r>
            <a:r>
              <a:rPr lang="vi-VN" dirty="0"/>
              <a:t> </a:t>
            </a:r>
            <a:r>
              <a:rPr lang="vi-VN" dirty="0" err="1"/>
              <a:t>mức</a:t>
            </a:r>
            <a:r>
              <a:rPr lang="vi-VN" dirty="0"/>
              <a:t> </a:t>
            </a:r>
            <a:r>
              <a:rPr lang="vi-VN" dirty="0" err="1"/>
              <a:t>độ</a:t>
            </a:r>
            <a:r>
              <a:rPr lang="vi-VN" dirty="0"/>
              <a:t> </a:t>
            </a:r>
            <a:r>
              <a:rPr lang="vi-VN" dirty="0" err="1"/>
              <a:t>trừu</a:t>
            </a:r>
            <a:r>
              <a:rPr lang="vi-VN" dirty="0"/>
              <a:t> </a:t>
            </a:r>
            <a:r>
              <a:rPr lang="vi-VN" dirty="0" err="1"/>
              <a:t>tượng</a:t>
            </a:r>
            <a:r>
              <a:rPr lang="vi-VN" dirty="0"/>
              <a:t>.</a:t>
            </a:r>
          </a:p>
          <a:p>
            <a:r>
              <a:rPr lang="vi-VN" dirty="0" err="1"/>
              <a:t>Thử</a:t>
            </a:r>
            <a:r>
              <a:rPr lang="vi-VN" dirty="0"/>
              <a:t> đơn </a:t>
            </a:r>
            <a:r>
              <a:rPr lang="vi-VN" dirty="0" err="1"/>
              <a:t>giản</a:t>
            </a:r>
            <a:r>
              <a:rPr lang="vi-VN" dirty="0"/>
              <a:t> </a:t>
            </a:r>
            <a:r>
              <a:rPr lang="vi-VN" dirty="0" err="1"/>
              <a:t>hóa</a:t>
            </a:r>
            <a:r>
              <a:rPr lang="vi-VN" dirty="0"/>
              <a:t> </a:t>
            </a:r>
            <a:r>
              <a:rPr lang="vi-VN" dirty="0" err="1"/>
              <a:t>các</a:t>
            </a:r>
            <a:r>
              <a:rPr lang="vi-VN" dirty="0"/>
              <a:t> </a:t>
            </a:r>
            <a:r>
              <a:rPr lang="vi-VN" dirty="0" err="1"/>
              <a:t>hình</a:t>
            </a:r>
            <a:r>
              <a:rPr lang="vi-VN" dirty="0"/>
              <a:t> </a:t>
            </a:r>
            <a:r>
              <a:rPr lang="vi-VN" dirty="0" err="1"/>
              <a:t>dạng</a:t>
            </a:r>
            <a:r>
              <a:rPr lang="vi-VN" dirty="0"/>
              <a:t> </a:t>
            </a:r>
            <a:r>
              <a:rPr lang="vi-VN" dirty="0" err="1"/>
              <a:t>thành</a:t>
            </a:r>
            <a:r>
              <a:rPr lang="vi-VN" dirty="0"/>
              <a:t> </a:t>
            </a:r>
            <a:r>
              <a:rPr lang="vi-VN" dirty="0" err="1"/>
              <a:t>các</a:t>
            </a:r>
            <a:r>
              <a:rPr lang="vi-VN" dirty="0"/>
              <a:t> </a:t>
            </a:r>
            <a:r>
              <a:rPr lang="vi-VN" dirty="0" err="1"/>
              <a:t>dạng</a:t>
            </a:r>
            <a:r>
              <a:rPr lang="vi-VN" dirty="0"/>
              <a:t> </a:t>
            </a:r>
            <a:r>
              <a:rPr lang="vi-VN" dirty="0" err="1"/>
              <a:t>hình</a:t>
            </a:r>
            <a:r>
              <a:rPr lang="vi-VN" dirty="0"/>
              <a:t> </a:t>
            </a:r>
            <a:r>
              <a:rPr lang="vi-VN" dirty="0" err="1"/>
              <a:t>học</a:t>
            </a:r>
            <a:r>
              <a:rPr lang="vi-VN" dirty="0"/>
              <a:t> thông </a:t>
            </a:r>
            <a:r>
              <a:rPr lang="vi-VN" dirty="0" err="1"/>
              <a:t>thường</a:t>
            </a:r>
            <a:r>
              <a:rPr lang="vi-VN" dirty="0"/>
              <a:t>.</a:t>
            </a:r>
          </a:p>
          <a:p>
            <a:r>
              <a:rPr lang="vi-VN" dirty="0" err="1"/>
              <a:t>Hãy</a:t>
            </a:r>
            <a:r>
              <a:rPr lang="vi-VN" dirty="0"/>
              <a:t> </a:t>
            </a:r>
            <a:r>
              <a:rPr lang="vi-VN" dirty="0" err="1"/>
              <a:t>thử</a:t>
            </a:r>
            <a:r>
              <a:rPr lang="vi-VN" dirty="0"/>
              <a:t> </a:t>
            </a:r>
            <a:r>
              <a:rPr lang="vi-VN" dirty="0" err="1"/>
              <a:t>sử</a:t>
            </a:r>
            <a:r>
              <a:rPr lang="vi-VN" dirty="0"/>
              <a:t> </a:t>
            </a:r>
            <a:r>
              <a:rPr lang="vi-VN" dirty="0" err="1"/>
              <a:t>dụng</a:t>
            </a:r>
            <a:r>
              <a:rPr lang="vi-VN" dirty="0"/>
              <a:t> không gian tiêu </a:t>
            </a:r>
            <a:r>
              <a:rPr lang="vi-VN" dirty="0" err="1"/>
              <a:t>cực</a:t>
            </a:r>
            <a:r>
              <a:rPr lang="vi-VN" dirty="0"/>
              <a:t> </a:t>
            </a:r>
            <a:r>
              <a:rPr lang="vi-VN" dirty="0" err="1"/>
              <a:t>để</a:t>
            </a:r>
            <a:r>
              <a:rPr lang="vi-VN" dirty="0"/>
              <a:t> </a:t>
            </a:r>
            <a:r>
              <a:rPr lang="vi-VN" dirty="0" err="1"/>
              <a:t>xác</a:t>
            </a:r>
            <a:r>
              <a:rPr lang="vi-VN" dirty="0"/>
              <a:t> </a:t>
            </a:r>
            <a:r>
              <a:rPr lang="vi-VN" dirty="0" err="1"/>
              <a:t>định</a:t>
            </a:r>
            <a:r>
              <a:rPr lang="vi-VN" dirty="0"/>
              <a:t> </a:t>
            </a:r>
            <a:r>
              <a:rPr lang="vi-VN" dirty="0" err="1"/>
              <a:t>đường</a:t>
            </a:r>
            <a:r>
              <a:rPr lang="vi-VN" dirty="0"/>
              <a:t> </a:t>
            </a:r>
            <a:r>
              <a:rPr lang="vi-VN" dirty="0" err="1"/>
              <a:t>viền</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95</a:t>
            </a:fld>
            <a:endParaRPr lang="en-US"/>
          </a:p>
        </p:txBody>
      </p:sp>
    </p:spTree>
    <p:extLst>
      <p:ext uri="{BB962C8B-B14F-4D97-AF65-F5344CB8AC3E}">
        <p14:creationId xmlns:p14="http://schemas.microsoft.com/office/powerpoint/2010/main" val="18998863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err="1"/>
              <a:t>Phối</a:t>
            </a:r>
            <a:r>
              <a:rPr lang="vi-VN" b="1" dirty="0"/>
              <a:t> </a:t>
            </a:r>
            <a:r>
              <a:rPr lang="vi-VN" b="1" dirty="0" err="1"/>
              <a:t>hợp</a:t>
            </a:r>
            <a:r>
              <a:rPr lang="vi-VN" b="1" dirty="0"/>
              <a:t> </a:t>
            </a:r>
            <a:r>
              <a:rPr lang="vi-VN" b="1" dirty="0" err="1"/>
              <a:t>các</a:t>
            </a:r>
            <a:r>
              <a:rPr lang="vi-VN" b="1" dirty="0"/>
              <a:t> </a:t>
            </a:r>
            <a:r>
              <a:rPr lang="vi-VN" b="1" dirty="0" err="1"/>
              <a:t>biểu</a:t>
            </a:r>
            <a:r>
              <a:rPr lang="vi-VN" b="1" dirty="0"/>
              <a:t> </a:t>
            </a:r>
            <a:r>
              <a:rPr lang="vi-VN" b="1" dirty="0" err="1"/>
              <a:t>tượng</a:t>
            </a:r>
            <a:endParaRPr lang="vi-VN" b="1" dirty="0"/>
          </a:p>
          <a:p>
            <a:r>
              <a:rPr lang="vi-VN" dirty="0" err="1"/>
              <a:t>Sử</a:t>
            </a:r>
            <a:r>
              <a:rPr lang="vi-VN" dirty="0"/>
              <a:t> </a:t>
            </a:r>
            <a:r>
              <a:rPr lang="vi-VN" dirty="0" err="1"/>
              <a:t>dụng</a:t>
            </a:r>
            <a:r>
              <a:rPr lang="vi-VN" dirty="0"/>
              <a:t> </a:t>
            </a:r>
            <a:r>
              <a:rPr lang="vi-VN" dirty="0" err="1"/>
              <a:t>một</a:t>
            </a:r>
            <a:r>
              <a:rPr lang="vi-VN" dirty="0"/>
              <a:t> quan </a:t>
            </a:r>
            <a:r>
              <a:rPr lang="vi-VN" dirty="0" err="1"/>
              <a:t>điểm</a:t>
            </a:r>
            <a:r>
              <a:rPr lang="vi-VN" dirty="0"/>
              <a:t> </a:t>
            </a:r>
            <a:r>
              <a:rPr lang="vi-VN" dirty="0" err="1"/>
              <a:t>và</a:t>
            </a:r>
            <a:r>
              <a:rPr lang="vi-VN" dirty="0"/>
              <a:t> quan </a:t>
            </a:r>
            <a:r>
              <a:rPr lang="vi-VN" dirty="0" err="1"/>
              <a:t>điểm</a:t>
            </a:r>
            <a:r>
              <a:rPr lang="vi-VN" dirty="0"/>
              <a:t> tương </a:t>
            </a:r>
            <a:r>
              <a:rPr lang="vi-VN" dirty="0" err="1"/>
              <a:t>tự</a:t>
            </a:r>
            <a:endParaRPr lang="vi-VN" dirty="0"/>
          </a:p>
          <a:p>
            <a:r>
              <a:rPr lang="vi-VN" dirty="0" err="1"/>
              <a:t>Sử</a:t>
            </a:r>
            <a:r>
              <a:rPr lang="vi-VN" dirty="0"/>
              <a:t> </a:t>
            </a:r>
            <a:r>
              <a:rPr lang="vi-VN" dirty="0" err="1"/>
              <a:t>dụng</a:t>
            </a:r>
            <a:r>
              <a:rPr lang="vi-VN" dirty="0"/>
              <a:t> </a:t>
            </a:r>
            <a:r>
              <a:rPr lang="vi-VN" dirty="0" err="1"/>
              <a:t>một</a:t>
            </a:r>
            <a:r>
              <a:rPr lang="vi-VN" dirty="0"/>
              <a:t> </a:t>
            </a:r>
            <a:r>
              <a:rPr lang="vi-VN" dirty="0" err="1"/>
              <a:t>kiểu</a:t>
            </a:r>
            <a:r>
              <a:rPr lang="vi-VN" dirty="0"/>
              <a:t> </a:t>
            </a:r>
            <a:r>
              <a:rPr lang="vi-VN" dirty="0" err="1"/>
              <a:t>đại</a:t>
            </a:r>
            <a:r>
              <a:rPr lang="vi-VN" dirty="0"/>
              <a:t> </a:t>
            </a:r>
            <a:r>
              <a:rPr lang="vi-VN" dirty="0" err="1"/>
              <a:t>diện</a:t>
            </a:r>
            <a:r>
              <a:rPr lang="vi-VN" dirty="0"/>
              <a:t> tương </a:t>
            </a:r>
            <a:r>
              <a:rPr lang="vi-VN" dirty="0" err="1"/>
              <a:t>tự</a:t>
            </a:r>
            <a:r>
              <a:rPr lang="vi-VN" dirty="0"/>
              <a:t> - không </a:t>
            </a:r>
            <a:r>
              <a:rPr lang="vi-VN" dirty="0" err="1"/>
              <a:t>kết</a:t>
            </a:r>
            <a:r>
              <a:rPr lang="vi-VN" dirty="0"/>
              <a:t> </a:t>
            </a:r>
            <a:r>
              <a:rPr lang="vi-VN" dirty="0" err="1"/>
              <a:t>hợp</a:t>
            </a:r>
            <a:r>
              <a:rPr lang="vi-VN" dirty="0"/>
              <a:t> </a:t>
            </a:r>
            <a:r>
              <a:rPr lang="vi-VN" dirty="0" err="1"/>
              <a:t>các</a:t>
            </a:r>
            <a:r>
              <a:rPr lang="vi-VN" dirty="0"/>
              <a:t> </a:t>
            </a:r>
            <a:r>
              <a:rPr lang="vi-VN" dirty="0" err="1"/>
              <a:t>biểu</a:t>
            </a:r>
            <a:r>
              <a:rPr lang="vi-VN" dirty="0"/>
              <a:t> </a:t>
            </a:r>
            <a:r>
              <a:rPr lang="vi-VN" dirty="0" err="1"/>
              <a:t>tượng</a:t>
            </a:r>
            <a:r>
              <a:rPr lang="vi-VN" dirty="0"/>
              <a:t> </a:t>
            </a:r>
            <a:r>
              <a:rPr lang="vi-VN" dirty="0" err="1"/>
              <a:t>với</a:t>
            </a:r>
            <a:r>
              <a:rPr lang="vi-VN" dirty="0"/>
              <a:t> </a:t>
            </a:r>
            <a:r>
              <a:rPr lang="vi-VN" dirty="0" err="1"/>
              <a:t>các</a:t>
            </a:r>
            <a:r>
              <a:rPr lang="vi-VN" dirty="0"/>
              <a:t> </a:t>
            </a:r>
            <a:r>
              <a:rPr lang="vi-VN" dirty="0" err="1"/>
              <a:t>ký</a:t>
            </a:r>
            <a:r>
              <a:rPr lang="vi-VN" dirty="0"/>
              <a:t> </a:t>
            </a:r>
            <a:r>
              <a:rPr lang="vi-VN" dirty="0" err="1"/>
              <a:t>hiệu</a:t>
            </a:r>
            <a:r>
              <a:rPr lang="vi-VN" dirty="0"/>
              <a:t>.</a:t>
            </a:r>
          </a:p>
          <a:p>
            <a:r>
              <a:rPr lang="vi-VN" dirty="0" err="1"/>
              <a:t>Sử</a:t>
            </a:r>
            <a:r>
              <a:rPr lang="vi-VN" dirty="0"/>
              <a:t> </a:t>
            </a:r>
            <a:r>
              <a:rPr lang="vi-VN" dirty="0" err="1"/>
              <a:t>dụng</a:t>
            </a:r>
            <a:r>
              <a:rPr lang="vi-VN" dirty="0"/>
              <a:t> </a:t>
            </a:r>
            <a:r>
              <a:rPr lang="vi-VN" dirty="0" err="1"/>
              <a:t>kích</a:t>
            </a:r>
            <a:r>
              <a:rPr lang="vi-VN" dirty="0"/>
              <a:t> </a:t>
            </a:r>
            <a:r>
              <a:rPr lang="vi-VN" dirty="0" err="1"/>
              <a:t>thước</a:t>
            </a:r>
            <a:r>
              <a:rPr lang="vi-VN" dirty="0"/>
              <a:t>, </a:t>
            </a:r>
            <a:r>
              <a:rPr lang="vi-VN" dirty="0" err="1"/>
              <a:t>hướng</a:t>
            </a:r>
            <a:r>
              <a:rPr lang="vi-VN" dirty="0"/>
              <a:t>, </a:t>
            </a:r>
            <a:r>
              <a:rPr lang="vi-VN" dirty="0" err="1"/>
              <a:t>bố</a:t>
            </a:r>
            <a:r>
              <a:rPr lang="vi-VN" dirty="0"/>
              <a:t> </a:t>
            </a:r>
            <a:r>
              <a:rPr lang="vi-VN" dirty="0" err="1"/>
              <a:t>cục</a:t>
            </a:r>
            <a:r>
              <a:rPr lang="vi-VN" dirty="0"/>
              <a:t>, </a:t>
            </a:r>
            <a:r>
              <a:rPr lang="vi-VN" dirty="0" err="1"/>
              <a:t>màu</a:t>
            </a:r>
            <a:r>
              <a:rPr lang="vi-VN" dirty="0"/>
              <a:t> </a:t>
            </a:r>
            <a:r>
              <a:rPr lang="vi-VN" dirty="0" err="1"/>
              <a:t>sắc</a:t>
            </a:r>
            <a:r>
              <a:rPr lang="vi-VN" dirty="0"/>
              <a:t> </a:t>
            </a:r>
            <a:r>
              <a:rPr lang="vi-VN" dirty="0" err="1"/>
              <a:t>và</a:t>
            </a:r>
            <a:r>
              <a:rPr lang="vi-VN" dirty="0"/>
              <a:t> </a:t>
            </a:r>
            <a:r>
              <a:rPr lang="vi-VN" dirty="0" err="1"/>
              <a:t>tỷ</a:t>
            </a:r>
            <a:r>
              <a:rPr lang="vi-VN" dirty="0"/>
              <a:t> </a:t>
            </a:r>
            <a:r>
              <a:rPr lang="vi-VN" dirty="0" err="1"/>
              <a:t>lệ</a:t>
            </a:r>
            <a:r>
              <a:rPr lang="vi-VN" dirty="0"/>
              <a:t> </a:t>
            </a:r>
            <a:r>
              <a:rPr lang="vi-VN" dirty="0" err="1"/>
              <a:t>thị</a:t>
            </a:r>
            <a:r>
              <a:rPr lang="vi-VN" dirty="0"/>
              <a:t> </a:t>
            </a:r>
            <a:r>
              <a:rPr lang="vi-VN" dirty="0" err="1"/>
              <a:t>giác</a:t>
            </a:r>
            <a:r>
              <a:rPr lang="vi-VN" dirty="0"/>
              <a:t> (</a:t>
            </a:r>
            <a:r>
              <a:rPr lang="vi-VN" dirty="0" err="1"/>
              <a:t>trọng</a:t>
            </a:r>
            <a:r>
              <a:rPr lang="vi-VN" dirty="0"/>
              <a:t> </a:t>
            </a:r>
            <a:r>
              <a:rPr lang="vi-VN" dirty="0" err="1"/>
              <a:t>lượng</a:t>
            </a:r>
            <a:r>
              <a:rPr lang="vi-VN" dirty="0"/>
              <a:t> / </a:t>
            </a:r>
            <a:r>
              <a:rPr lang="vi-VN" dirty="0" err="1"/>
              <a:t>diện</a:t>
            </a:r>
            <a:r>
              <a:rPr lang="vi-VN" dirty="0"/>
              <a:t> </a:t>
            </a:r>
            <a:r>
              <a:rPr lang="vi-VN" dirty="0" err="1"/>
              <a:t>tích</a:t>
            </a:r>
            <a:r>
              <a:rPr lang="vi-VN" dirty="0"/>
              <a:t>) </a:t>
            </a:r>
            <a:r>
              <a:rPr lang="vi-VN" dirty="0" err="1"/>
              <a:t>phù</a:t>
            </a:r>
            <a:r>
              <a:rPr lang="vi-VN" dirty="0"/>
              <a:t> </a:t>
            </a:r>
            <a:r>
              <a:rPr lang="vi-VN" dirty="0" err="1"/>
              <a:t>hợp</a:t>
            </a:r>
            <a:r>
              <a:rPr lang="vi-VN" dirty="0"/>
              <a:t> </a:t>
            </a:r>
            <a:r>
              <a:rPr lang="vi-VN" dirty="0" err="1"/>
              <a:t>với</a:t>
            </a:r>
            <a:r>
              <a:rPr lang="vi-VN" dirty="0"/>
              <a:t> </a:t>
            </a:r>
            <a:r>
              <a:rPr lang="vi-VN" dirty="0" err="1"/>
              <a:t>mỗi</a:t>
            </a:r>
            <a:r>
              <a:rPr lang="vi-VN" dirty="0"/>
              <a:t> </a:t>
            </a:r>
            <a:r>
              <a:rPr lang="vi-VN" dirty="0" err="1"/>
              <a:t>hình</a:t>
            </a:r>
            <a:r>
              <a:rPr lang="vi-VN" dirty="0"/>
              <a:t> </a:t>
            </a:r>
            <a:r>
              <a:rPr lang="vi-VN" dirty="0" err="1"/>
              <a:t>ảnh</a:t>
            </a:r>
            <a:r>
              <a:rPr lang="vi-VN" dirty="0"/>
              <a:t>. </a:t>
            </a:r>
            <a:r>
              <a:rPr lang="vi-VN" dirty="0" err="1"/>
              <a:t>Lưới</a:t>
            </a:r>
            <a:r>
              <a:rPr lang="vi-VN" dirty="0"/>
              <a:t> </a:t>
            </a:r>
            <a:r>
              <a:rPr lang="vi-VN" dirty="0" err="1"/>
              <a:t>giúp</a:t>
            </a:r>
            <a:r>
              <a:rPr lang="vi-VN" dirty="0"/>
              <a:t> </a:t>
            </a:r>
            <a:r>
              <a:rPr lang="vi-VN" dirty="0" err="1"/>
              <a:t>cấu</a:t>
            </a:r>
            <a:r>
              <a:rPr lang="vi-VN" dirty="0"/>
              <a:t> </a:t>
            </a:r>
            <a:r>
              <a:rPr lang="vi-VN" dirty="0" err="1"/>
              <a:t>trúc</a:t>
            </a:r>
            <a:r>
              <a:rPr lang="vi-VN" dirty="0"/>
              <a:t> bên trong.</a:t>
            </a:r>
          </a:p>
          <a:p>
            <a:r>
              <a:rPr lang="vi-VN" dirty="0" err="1"/>
              <a:t>Sử</a:t>
            </a:r>
            <a:r>
              <a:rPr lang="vi-VN" dirty="0"/>
              <a:t> </a:t>
            </a:r>
            <a:r>
              <a:rPr lang="vi-VN" dirty="0" err="1"/>
              <a:t>dụng</a:t>
            </a:r>
            <a:r>
              <a:rPr lang="vi-VN" dirty="0"/>
              <a:t> </a:t>
            </a:r>
            <a:r>
              <a:rPr lang="vi-VN" dirty="0" err="1"/>
              <a:t>các</a:t>
            </a:r>
            <a:r>
              <a:rPr lang="vi-VN" dirty="0"/>
              <a:t> </a:t>
            </a:r>
            <a:r>
              <a:rPr lang="vi-VN" dirty="0" err="1"/>
              <a:t>phần</a:t>
            </a:r>
            <a:r>
              <a:rPr lang="vi-VN" dirty="0"/>
              <a:t> </a:t>
            </a:r>
            <a:r>
              <a:rPr lang="vi-VN" dirty="0" err="1"/>
              <a:t>tử</a:t>
            </a:r>
            <a:r>
              <a:rPr lang="vi-VN" dirty="0"/>
              <a:t> tương </a:t>
            </a:r>
            <a:r>
              <a:rPr lang="vi-VN" dirty="0" err="1"/>
              <a:t>tự</a:t>
            </a:r>
            <a:r>
              <a:rPr lang="vi-VN" dirty="0"/>
              <a:t> khi </a:t>
            </a:r>
            <a:r>
              <a:rPr lang="vi-VN" dirty="0" err="1"/>
              <a:t>có</a:t>
            </a:r>
            <a:r>
              <a:rPr lang="vi-VN" dirty="0"/>
              <a:t> </a:t>
            </a:r>
            <a:r>
              <a:rPr lang="vi-VN" dirty="0" err="1"/>
              <a:t>thể</a:t>
            </a:r>
            <a:r>
              <a:rPr lang="vi-VN" dirty="0"/>
              <a:t> trong </a:t>
            </a:r>
            <a:r>
              <a:rPr lang="vi-VN" dirty="0" err="1"/>
              <a:t>tập</a:t>
            </a:r>
            <a:r>
              <a:rPr lang="vi-VN" dirty="0"/>
              <a:t> </a:t>
            </a:r>
            <a:r>
              <a:rPr lang="vi-VN" dirty="0" err="1"/>
              <a:t>hợp</a:t>
            </a:r>
            <a:r>
              <a:rPr lang="vi-VN" dirty="0"/>
              <a:t> </a:t>
            </a:r>
            <a:r>
              <a:rPr lang="vi-VN" dirty="0" err="1"/>
              <a:t>ảnh</a:t>
            </a:r>
            <a:r>
              <a:rPr lang="vi-VN" dirty="0"/>
              <a:t> {</a:t>
            </a:r>
            <a:r>
              <a:rPr lang="vi-VN" dirty="0" err="1"/>
              <a:t>lines</a:t>
            </a:r>
            <a:r>
              <a:rPr lang="vi-VN" dirty="0"/>
              <a:t>, </a:t>
            </a:r>
            <a:r>
              <a:rPr lang="vi-VN" dirty="0" err="1"/>
              <a:t>rules</a:t>
            </a:r>
            <a:r>
              <a:rPr lang="vi-VN" dirty="0"/>
              <a:t>, </a:t>
            </a:r>
            <a:r>
              <a:rPr lang="vi-VN" dirty="0" err="1"/>
              <a:t>textures</a:t>
            </a:r>
            <a:r>
              <a:rPr lang="vi-VN" dirty="0"/>
              <a:t>} - </a:t>
            </a:r>
            <a:r>
              <a:rPr lang="vi-VN" dirty="0" err="1"/>
              <a:t>giới</a:t>
            </a:r>
            <a:r>
              <a:rPr lang="vi-VN" dirty="0"/>
              <a:t> </a:t>
            </a:r>
            <a:r>
              <a:rPr lang="vi-VN" dirty="0" err="1"/>
              <a:t>hạn</a:t>
            </a:r>
            <a:r>
              <a:rPr lang="vi-VN" dirty="0"/>
              <a:t> </a:t>
            </a:r>
            <a:r>
              <a:rPr lang="vi-VN" dirty="0" err="1"/>
              <a:t>từ</a:t>
            </a:r>
            <a:r>
              <a:rPr lang="vi-VN" dirty="0"/>
              <a:t> </a:t>
            </a:r>
            <a:r>
              <a:rPr lang="vi-VN" dirty="0" err="1"/>
              <a:t>vựng</a:t>
            </a:r>
            <a:r>
              <a:rPr lang="vi-VN" dirty="0"/>
              <a:t> </a:t>
            </a:r>
            <a:r>
              <a:rPr lang="vi-VN" dirty="0" err="1"/>
              <a:t>trực</a:t>
            </a:r>
            <a:r>
              <a:rPr lang="vi-VN" dirty="0"/>
              <a:t> quan</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96</a:t>
            </a:fld>
            <a:endParaRPr lang="en-US"/>
          </a:p>
        </p:txBody>
      </p:sp>
    </p:spTree>
    <p:extLst>
      <p:ext uri="{BB962C8B-B14F-4D97-AF65-F5344CB8AC3E}">
        <p14:creationId xmlns:p14="http://schemas.microsoft.com/office/powerpoint/2010/main" val="40898190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b="1" dirty="0"/>
              <a:t>Phong </a:t>
            </a:r>
            <a:r>
              <a:rPr lang="vi-VN" b="1" dirty="0" err="1"/>
              <a:t>cách</a:t>
            </a:r>
            <a:r>
              <a:rPr lang="vi-VN" b="1" dirty="0"/>
              <a:t> </a:t>
            </a:r>
            <a:r>
              <a:rPr lang="vi-VN" b="1" dirty="0" err="1"/>
              <a:t>làm</a:t>
            </a:r>
            <a:r>
              <a:rPr lang="vi-VN" b="1" dirty="0"/>
              <a:t> </a:t>
            </a:r>
            <a:r>
              <a:rPr lang="vi-VN" b="1" dirty="0" err="1"/>
              <a:t>chủ</a:t>
            </a:r>
            <a:endParaRPr lang="vi-VN" b="1" dirty="0"/>
          </a:p>
          <a:p>
            <a:r>
              <a:rPr lang="vi-VN" dirty="0" err="1"/>
              <a:t>Đọc</a:t>
            </a:r>
            <a:r>
              <a:rPr lang="vi-VN" dirty="0"/>
              <a:t> </a:t>
            </a:r>
            <a:r>
              <a:rPr lang="vi-VN" dirty="0" err="1"/>
              <a:t>hướng</a:t>
            </a:r>
            <a:r>
              <a:rPr lang="vi-VN" dirty="0"/>
              <a:t> </a:t>
            </a:r>
            <a:r>
              <a:rPr lang="vi-VN" dirty="0" err="1"/>
              <a:t>dẫn</a:t>
            </a:r>
            <a:r>
              <a:rPr lang="vi-VN" dirty="0"/>
              <a:t> </a:t>
            </a:r>
            <a:r>
              <a:rPr lang="vi-VN" dirty="0" err="1"/>
              <a:t>về</a:t>
            </a:r>
            <a:r>
              <a:rPr lang="vi-VN" dirty="0"/>
              <a:t> phong </a:t>
            </a:r>
            <a:r>
              <a:rPr lang="vi-VN" dirty="0" err="1"/>
              <a:t>cách</a:t>
            </a:r>
            <a:r>
              <a:rPr lang="vi-VN" dirty="0"/>
              <a:t> - </a:t>
            </a:r>
            <a:r>
              <a:rPr lang="vi-VN" dirty="0" err="1"/>
              <a:t>tìm</a:t>
            </a:r>
            <a:r>
              <a:rPr lang="vi-VN" dirty="0"/>
              <a:t> </a:t>
            </a:r>
            <a:r>
              <a:rPr lang="vi-VN" dirty="0" err="1"/>
              <a:t>hiểu</a:t>
            </a:r>
            <a:r>
              <a:rPr lang="vi-VN" dirty="0"/>
              <a:t> mô </a:t>
            </a:r>
            <a:r>
              <a:rPr lang="vi-VN" dirty="0" err="1"/>
              <a:t>hình</a:t>
            </a:r>
            <a:r>
              <a:rPr lang="vi-VN" dirty="0"/>
              <a:t> </a:t>
            </a:r>
            <a:r>
              <a:rPr lang="vi-VN" dirty="0" err="1"/>
              <a:t>khái</a:t>
            </a:r>
            <a:r>
              <a:rPr lang="vi-VN" dirty="0"/>
              <a:t> </a:t>
            </a:r>
            <a:r>
              <a:rPr lang="vi-VN" dirty="0" err="1"/>
              <a:t>niệm</a:t>
            </a:r>
            <a:r>
              <a:rPr lang="vi-VN" dirty="0"/>
              <a:t> </a:t>
            </a:r>
            <a:r>
              <a:rPr lang="vi-VN" dirty="0" err="1"/>
              <a:t>từ</a:t>
            </a:r>
            <a:r>
              <a:rPr lang="vi-VN" dirty="0"/>
              <a:t> quan </a:t>
            </a:r>
            <a:r>
              <a:rPr lang="vi-VN" dirty="0" err="1"/>
              <a:t>điểm</a:t>
            </a:r>
            <a:r>
              <a:rPr lang="vi-VN" dirty="0"/>
              <a:t> </a:t>
            </a:r>
            <a:r>
              <a:rPr lang="vi-VN" dirty="0" err="1"/>
              <a:t>của</a:t>
            </a:r>
            <a:r>
              <a:rPr lang="vi-VN" dirty="0"/>
              <a:t> </a:t>
            </a:r>
            <a:r>
              <a:rPr lang="vi-VN" dirty="0" err="1"/>
              <a:t>người</a:t>
            </a:r>
            <a:r>
              <a:rPr lang="vi-VN" dirty="0"/>
              <a:t> </a:t>
            </a:r>
            <a:r>
              <a:rPr lang="vi-VN" dirty="0" err="1"/>
              <a:t>dùng</a:t>
            </a:r>
            <a:r>
              <a:rPr lang="vi-VN" dirty="0"/>
              <a:t>.</a:t>
            </a:r>
          </a:p>
          <a:p>
            <a:r>
              <a:rPr lang="vi-VN" dirty="0"/>
              <a:t>Tôn </a:t>
            </a:r>
            <a:r>
              <a:rPr lang="vi-VN" dirty="0" err="1"/>
              <a:t>trọng</a:t>
            </a:r>
            <a:r>
              <a:rPr lang="vi-VN" dirty="0"/>
              <a:t> ngôn </a:t>
            </a:r>
            <a:r>
              <a:rPr lang="vi-VN" dirty="0" err="1"/>
              <a:t>ngữ</a:t>
            </a:r>
            <a:r>
              <a:rPr lang="vi-VN" dirty="0"/>
              <a:t> </a:t>
            </a:r>
            <a:r>
              <a:rPr lang="vi-VN" dirty="0" err="1"/>
              <a:t>hình</a:t>
            </a:r>
            <a:r>
              <a:rPr lang="vi-VN" dirty="0"/>
              <a:t> </a:t>
            </a:r>
            <a:r>
              <a:rPr lang="vi-VN" dirty="0" err="1"/>
              <a:t>ảnh</a:t>
            </a:r>
            <a:r>
              <a:rPr lang="vi-VN" dirty="0"/>
              <a:t> </a:t>
            </a:r>
            <a:r>
              <a:rPr lang="vi-VN" dirty="0" err="1"/>
              <a:t>của</a:t>
            </a:r>
            <a:r>
              <a:rPr lang="vi-VN" dirty="0"/>
              <a:t> phong </a:t>
            </a:r>
            <a:r>
              <a:rPr lang="vi-VN" dirty="0" err="1"/>
              <a:t>cách</a:t>
            </a:r>
            <a:r>
              <a:rPr lang="vi-VN" dirty="0"/>
              <a:t>.</a:t>
            </a:r>
          </a:p>
          <a:p>
            <a:r>
              <a:rPr lang="vi-VN" dirty="0" err="1"/>
              <a:t>Tìm</a:t>
            </a:r>
            <a:r>
              <a:rPr lang="vi-VN" dirty="0"/>
              <a:t> </a:t>
            </a:r>
            <a:r>
              <a:rPr lang="vi-VN" dirty="0" err="1"/>
              <a:t>hiểu</a:t>
            </a:r>
            <a:r>
              <a:rPr lang="vi-VN" dirty="0"/>
              <a:t> </a:t>
            </a:r>
            <a:r>
              <a:rPr lang="vi-VN" dirty="0" err="1"/>
              <a:t>cách</a:t>
            </a:r>
            <a:r>
              <a:rPr lang="vi-VN" dirty="0"/>
              <a:t> </a:t>
            </a:r>
            <a:r>
              <a:rPr lang="vi-VN" dirty="0" err="1"/>
              <a:t>sử</a:t>
            </a:r>
            <a:r>
              <a:rPr lang="vi-VN" dirty="0"/>
              <a:t> </a:t>
            </a:r>
            <a:r>
              <a:rPr lang="vi-VN" dirty="0" err="1"/>
              <a:t>dụng</a:t>
            </a:r>
            <a:r>
              <a:rPr lang="vi-VN" dirty="0"/>
              <a:t> </a:t>
            </a:r>
            <a:r>
              <a:rPr lang="vi-VN" dirty="0" err="1"/>
              <a:t>và</a:t>
            </a:r>
            <a:r>
              <a:rPr lang="vi-VN" dirty="0"/>
              <a:t> phương </a:t>
            </a:r>
            <a:r>
              <a:rPr lang="vi-VN" dirty="0" err="1"/>
              <a:t>pháp</a:t>
            </a:r>
            <a:r>
              <a:rPr lang="vi-VN" dirty="0"/>
              <a:t> </a:t>
            </a:r>
            <a:r>
              <a:rPr lang="vi-VN" dirty="0" err="1"/>
              <a:t>tuỳ</a:t>
            </a:r>
            <a:r>
              <a:rPr lang="vi-VN" dirty="0"/>
              <a:t> </a:t>
            </a:r>
            <a:r>
              <a:rPr lang="vi-VN" dirty="0" err="1"/>
              <a:t>biến</a:t>
            </a:r>
            <a:r>
              <a:rPr lang="vi-VN" dirty="0"/>
              <a:t> </a:t>
            </a:r>
            <a:r>
              <a:rPr lang="vi-VN" dirty="0" err="1"/>
              <a:t>người</a:t>
            </a:r>
            <a:r>
              <a:rPr lang="vi-VN" dirty="0"/>
              <a:t> </a:t>
            </a:r>
            <a:r>
              <a:rPr lang="vi-VN" dirty="0" err="1"/>
              <a:t>dùng</a:t>
            </a:r>
            <a:r>
              <a:rPr lang="vi-VN" dirty="0"/>
              <a:t> - phông </a:t>
            </a:r>
            <a:r>
              <a:rPr lang="vi-VN" dirty="0" err="1"/>
              <a:t>chữ</a:t>
            </a:r>
            <a:r>
              <a:rPr lang="vi-VN" dirty="0"/>
              <a:t>, </a:t>
            </a:r>
            <a:r>
              <a:rPr lang="vi-VN" dirty="0" err="1"/>
              <a:t>màu</a:t>
            </a:r>
            <a:r>
              <a:rPr lang="vi-VN" dirty="0"/>
              <a:t> </a:t>
            </a:r>
            <a:r>
              <a:rPr lang="vi-VN" dirty="0" err="1"/>
              <a:t>sắc</a:t>
            </a:r>
            <a:r>
              <a:rPr lang="vi-VN" dirty="0"/>
              <a:t> </a:t>
            </a:r>
            <a:r>
              <a:rPr lang="vi-VN" dirty="0" err="1"/>
              <a:t>và</a:t>
            </a:r>
            <a:r>
              <a:rPr lang="vi-VN" dirty="0"/>
              <a:t> </a:t>
            </a:r>
            <a:r>
              <a:rPr lang="vi-VN" dirty="0" err="1"/>
              <a:t>cách</a:t>
            </a:r>
            <a:r>
              <a:rPr lang="vi-VN" dirty="0"/>
              <a:t> </a:t>
            </a:r>
            <a:r>
              <a:rPr lang="vi-VN" dirty="0" err="1"/>
              <a:t>chúng</a:t>
            </a:r>
            <a:r>
              <a:rPr lang="vi-VN" dirty="0"/>
              <a:t> </a:t>
            </a:r>
            <a:r>
              <a:rPr lang="vi-VN" dirty="0" err="1"/>
              <a:t>có</a:t>
            </a:r>
            <a:r>
              <a:rPr lang="vi-VN" dirty="0"/>
              <a:t> </a:t>
            </a:r>
            <a:r>
              <a:rPr lang="vi-VN" dirty="0" err="1"/>
              <a:t>thể</a:t>
            </a:r>
            <a:r>
              <a:rPr lang="vi-VN" dirty="0"/>
              <a:t> </a:t>
            </a:r>
            <a:r>
              <a:rPr lang="vi-VN" dirty="0" err="1"/>
              <a:t>làm</a:t>
            </a:r>
            <a:r>
              <a:rPr lang="vi-VN" dirty="0"/>
              <a:t> </a:t>
            </a:r>
            <a:r>
              <a:rPr lang="vi-VN" dirty="0" err="1"/>
              <a:t>giảm</a:t>
            </a:r>
            <a:r>
              <a:rPr lang="vi-VN" dirty="0"/>
              <a:t> phong </a:t>
            </a:r>
            <a:r>
              <a:rPr lang="vi-VN" dirty="0" err="1"/>
              <a:t>cách</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97</a:t>
            </a:fld>
            <a:endParaRPr lang="en-US"/>
          </a:p>
        </p:txBody>
      </p:sp>
    </p:spTree>
    <p:extLst>
      <p:ext uri="{BB962C8B-B14F-4D97-AF65-F5344CB8AC3E}">
        <p14:creationId xmlns:p14="http://schemas.microsoft.com/office/powerpoint/2010/main" val="13978694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06488" y="812800"/>
            <a:ext cx="5345112" cy="4008438"/>
          </a:xfrm>
        </p:spPr>
      </p:sp>
      <p:sp>
        <p:nvSpPr>
          <p:cNvPr id="3" name="Notes Placeholder 2"/>
          <p:cNvSpPr>
            <a:spLocks noGrp="1"/>
          </p:cNvSpPr>
          <p:nvPr>
            <p:ph type="body" idx="1"/>
          </p:nvPr>
        </p:nvSpPr>
        <p:spPr/>
        <p:txBody>
          <a:bodyPr/>
          <a:lstStyle/>
          <a:p>
            <a:r>
              <a:rPr lang="vi-VN" dirty="0"/>
              <a:t>Phát </a:t>
            </a:r>
            <a:r>
              <a:rPr lang="vi-VN" dirty="0" err="1"/>
              <a:t>triển</a:t>
            </a:r>
            <a:r>
              <a:rPr lang="vi-VN" dirty="0"/>
              <a:t> </a:t>
            </a:r>
            <a:r>
              <a:rPr lang="vi-VN" dirty="0" err="1"/>
              <a:t>một</a:t>
            </a:r>
            <a:r>
              <a:rPr lang="vi-VN" dirty="0"/>
              <a:t> </a:t>
            </a:r>
            <a:r>
              <a:rPr lang="vi-VN" dirty="0" err="1"/>
              <a:t>bảng</a:t>
            </a:r>
            <a:r>
              <a:rPr lang="vi-VN" dirty="0"/>
              <a:t> </a:t>
            </a:r>
            <a:r>
              <a:rPr lang="vi-VN" dirty="0" err="1"/>
              <a:t>dịch</a:t>
            </a:r>
            <a:r>
              <a:rPr lang="vi-VN" dirty="0"/>
              <a:t> qua </a:t>
            </a:r>
            <a:r>
              <a:rPr lang="vi-VN" dirty="0" err="1"/>
              <a:t>bộ</a:t>
            </a:r>
            <a:r>
              <a:rPr lang="vi-VN" dirty="0"/>
              <a:t> phong </a:t>
            </a:r>
            <a:r>
              <a:rPr lang="vi-VN" dirty="0" err="1"/>
              <a:t>cách</a:t>
            </a:r>
            <a:endParaRPr lang="vi-VN" dirty="0"/>
          </a:p>
          <a:p>
            <a:r>
              <a:rPr lang="vi-VN" dirty="0" err="1"/>
              <a:t>Mở</a:t>
            </a:r>
            <a:r>
              <a:rPr lang="vi-VN" dirty="0"/>
              <a:t> </a:t>
            </a:r>
            <a:r>
              <a:rPr lang="vi-VN" dirty="0" err="1"/>
              <a:t>rộng</a:t>
            </a:r>
            <a:r>
              <a:rPr lang="vi-VN" dirty="0"/>
              <a:t> </a:t>
            </a:r>
            <a:r>
              <a:rPr lang="vi-VN" dirty="0" err="1"/>
              <a:t>bộ</a:t>
            </a:r>
            <a:r>
              <a:rPr lang="vi-VN" dirty="0"/>
              <a:t> </a:t>
            </a:r>
            <a:r>
              <a:rPr lang="vi-VN" dirty="0" err="1"/>
              <a:t>tiện</a:t>
            </a:r>
            <a:r>
              <a:rPr lang="vi-VN" dirty="0"/>
              <a:t> </a:t>
            </a:r>
            <a:r>
              <a:rPr lang="vi-VN" dirty="0" err="1"/>
              <a:t>ích</a:t>
            </a:r>
            <a:r>
              <a:rPr lang="vi-VN" dirty="0"/>
              <a:t> </a:t>
            </a:r>
            <a:r>
              <a:rPr lang="vi-VN" dirty="0" err="1"/>
              <a:t>để</a:t>
            </a:r>
            <a:r>
              <a:rPr lang="vi-VN" dirty="0"/>
              <a:t> </a:t>
            </a:r>
            <a:r>
              <a:rPr lang="vi-VN" dirty="0" err="1"/>
              <a:t>điền</a:t>
            </a:r>
            <a:r>
              <a:rPr lang="vi-VN" dirty="0"/>
              <a:t> </a:t>
            </a:r>
            <a:r>
              <a:rPr lang="vi-VN" dirty="0" err="1"/>
              <a:t>vào</a:t>
            </a:r>
            <a:r>
              <a:rPr lang="vi-VN" dirty="0"/>
              <a:t> </a:t>
            </a:r>
            <a:r>
              <a:rPr lang="vi-VN" dirty="0" err="1"/>
              <a:t>các</a:t>
            </a:r>
            <a:r>
              <a:rPr lang="vi-VN" dirty="0"/>
              <a:t> </a:t>
            </a:r>
            <a:r>
              <a:rPr lang="vi-VN" dirty="0" err="1"/>
              <a:t>khoảng</a:t>
            </a:r>
            <a:r>
              <a:rPr lang="vi-VN" dirty="0"/>
              <a:t> </a:t>
            </a:r>
            <a:r>
              <a:rPr lang="vi-VN" dirty="0" err="1"/>
              <a:t>trống</a:t>
            </a:r>
            <a:r>
              <a:rPr lang="vi-VN" dirty="0"/>
              <a:t> trong </a:t>
            </a:r>
            <a:r>
              <a:rPr lang="vi-VN" dirty="0" err="1"/>
              <a:t>bảng</a:t>
            </a:r>
            <a:r>
              <a:rPr lang="vi-VN" dirty="0"/>
              <a:t> </a:t>
            </a:r>
            <a:r>
              <a:rPr lang="vi-VN" dirty="0" err="1"/>
              <a:t>dịch</a:t>
            </a:r>
            <a:r>
              <a:rPr lang="vi-VN" dirty="0"/>
              <a:t>.</a:t>
            </a:r>
          </a:p>
          <a:p>
            <a:r>
              <a:rPr lang="vi-VN" dirty="0" err="1"/>
              <a:t>Sử</a:t>
            </a:r>
            <a:r>
              <a:rPr lang="vi-VN" dirty="0"/>
              <a:t> </a:t>
            </a:r>
            <a:r>
              <a:rPr lang="vi-VN" dirty="0" err="1"/>
              <a:t>dụng</a:t>
            </a:r>
            <a:r>
              <a:rPr lang="vi-VN" dirty="0"/>
              <a:t> </a:t>
            </a:r>
            <a:r>
              <a:rPr lang="vi-VN" dirty="0" err="1"/>
              <a:t>trình</a:t>
            </a:r>
            <a:r>
              <a:rPr lang="vi-VN" dirty="0"/>
              <a:t> đơn </a:t>
            </a:r>
            <a:r>
              <a:rPr lang="vi-VN" dirty="0" err="1"/>
              <a:t>và</a:t>
            </a:r>
            <a:r>
              <a:rPr lang="vi-VN" dirty="0"/>
              <a:t> cơ </a:t>
            </a:r>
            <a:r>
              <a:rPr lang="vi-VN" dirty="0" err="1"/>
              <a:t>chế</a:t>
            </a:r>
            <a:r>
              <a:rPr lang="vi-VN" dirty="0"/>
              <a:t> </a:t>
            </a:r>
            <a:r>
              <a:rPr lang="vi-VN" dirty="0" err="1"/>
              <a:t>kiểm</a:t>
            </a:r>
            <a:r>
              <a:rPr lang="vi-VN" dirty="0"/>
              <a:t> </a:t>
            </a:r>
            <a:r>
              <a:rPr lang="vi-VN" dirty="0" err="1"/>
              <a:t>soát</a:t>
            </a:r>
            <a:r>
              <a:rPr lang="vi-VN" dirty="0"/>
              <a:t> </a:t>
            </a:r>
            <a:r>
              <a:rPr lang="vi-VN" dirty="0" err="1"/>
              <a:t>của</a:t>
            </a:r>
            <a:r>
              <a:rPr lang="vi-VN" dirty="0"/>
              <a:t> phong </a:t>
            </a:r>
            <a:r>
              <a:rPr lang="vi-VN" dirty="0" err="1"/>
              <a:t>cách</a:t>
            </a:r>
            <a:r>
              <a:rPr lang="vi-VN" dirty="0"/>
              <a:t>.</a:t>
            </a:r>
          </a:p>
          <a:p>
            <a:r>
              <a:rPr lang="vi-VN" dirty="0" err="1"/>
              <a:t>Tập</a:t>
            </a:r>
            <a:r>
              <a:rPr lang="vi-VN" dirty="0"/>
              <a:t> trung </a:t>
            </a:r>
            <a:r>
              <a:rPr lang="vi-VN" dirty="0" err="1"/>
              <a:t>vào</a:t>
            </a:r>
            <a:r>
              <a:rPr lang="vi-VN" dirty="0"/>
              <a:t> </a:t>
            </a:r>
            <a:r>
              <a:rPr lang="vi-VN" dirty="0" err="1"/>
              <a:t>các</a:t>
            </a:r>
            <a:r>
              <a:rPr lang="vi-VN" dirty="0"/>
              <a:t> </a:t>
            </a:r>
            <a:r>
              <a:rPr lang="vi-VN" dirty="0" err="1"/>
              <a:t>tính</a:t>
            </a:r>
            <a:r>
              <a:rPr lang="vi-VN" dirty="0"/>
              <a:t> năng </a:t>
            </a:r>
            <a:r>
              <a:rPr lang="vi-VN" dirty="0" err="1"/>
              <a:t>định</a:t>
            </a:r>
            <a:r>
              <a:rPr lang="vi-VN" dirty="0"/>
              <a:t> </a:t>
            </a:r>
            <a:r>
              <a:rPr lang="vi-VN" dirty="0" err="1"/>
              <a:t>hướng</a:t>
            </a:r>
            <a:r>
              <a:rPr lang="vi-VN" dirty="0"/>
              <a:t> </a:t>
            </a:r>
            <a:r>
              <a:rPr lang="vi-VN" dirty="0" err="1"/>
              <a:t>cấp</a:t>
            </a:r>
            <a:r>
              <a:rPr lang="vi-VN" dirty="0"/>
              <a:t> cao - </a:t>
            </a:r>
            <a:r>
              <a:rPr lang="vi-VN" dirty="0" err="1"/>
              <a:t>tiếp</a:t>
            </a:r>
            <a:r>
              <a:rPr lang="vi-VN" dirty="0"/>
              <a:t> </a:t>
            </a:r>
            <a:r>
              <a:rPr lang="vi-VN" dirty="0" err="1"/>
              <a:t>tục</a:t>
            </a:r>
            <a:r>
              <a:rPr lang="vi-VN" dirty="0"/>
              <a:t> </a:t>
            </a:r>
            <a:r>
              <a:rPr lang="vi-VN" dirty="0" err="1"/>
              <a:t>cấu</a:t>
            </a:r>
            <a:r>
              <a:rPr lang="vi-VN" dirty="0"/>
              <a:t> </a:t>
            </a:r>
            <a:r>
              <a:rPr lang="vi-VN" dirty="0" err="1"/>
              <a:t>trúc</a:t>
            </a:r>
            <a:r>
              <a:rPr lang="vi-VN" dirty="0"/>
              <a:t> tương </a:t>
            </a:r>
            <a:r>
              <a:rPr lang="vi-VN" dirty="0" err="1"/>
              <a:t>tự</a:t>
            </a:r>
            <a:r>
              <a:rPr lang="vi-VN" dirty="0"/>
              <a:t> khi </a:t>
            </a:r>
            <a:r>
              <a:rPr lang="vi-VN" dirty="0" err="1"/>
              <a:t>có</a:t>
            </a:r>
            <a:r>
              <a:rPr lang="vi-VN" dirty="0"/>
              <a:t> </a:t>
            </a:r>
            <a:r>
              <a:rPr lang="vi-VN" dirty="0" err="1"/>
              <a:t>thể</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98</a:t>
            </a:fld>
            <a:endParaRPr lang="en-US"/>
          </a:p>
        </p:txBody>
      </p:sp>
    </p:spTree>
    <p:extLst>
      <p:ext uri="{BB962C8B-B14F-4D97-AF65-F5344CB8AC3E}">
        <p14:creationId xmlns:p14="http://schemas.microsoft.com/office/powerpoint/2010/main" val="9635394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99</a:t>
            </a:fld>
            <a:endParaRPr lang="en-US"/>
          </a:p>
        </p:txBody>
      </p:sp>
    </p:spTree>
    <p:extLst>
      <p:ext uri="{BB962C8B-B14F-4D97-AF65-F5344CB8AC3E}">
        <p14:creationId xmlns:p14="http://schemas.microsoft.com/office/powerpoint/2010/main" val="2988065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24B9FF2E-0974-4365-A1CE-AC60C0E25A05}" type="slidenum">
              <a:t>9</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F8D4660A-4CE5-4B74-8D27-6190DF797080}" type="slidenum">
              <a:t>9</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3597622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6"/>
          <p:cNvSpPr txBox="1">
            <a:spLocks noGrp="1"/>
          </p:cNvSpPr>
          <p:nvPr>
            <p:ph type="sldNum" sz="quarter" idx="5"/>
          </p:nvPr>
        </p:nvSpPr>
        <p:spPr>
          <a:ln/>
        </p:spPr>
        <p:txBody>
          <a:bodyPr lIns="0" tIns="0" rIns="0" bIns="0" anchor="b">
            <a:noAutofit/>
          </a:bodyPr>
          <a:lstStyle/>
          <a:p>
            <a:pPr lvl="0"/>
            <a:fld id="{4603EFFE-B1C4-4D42-9A83-23A9A1D98244}" type="slidenum">
              <a:t>10</a:t>
            </a:fld>
            <a:endParaRPr lang="x-none"/>
          </a:p>
        </p:txBody>
      </p:sp>
      <p:sp>
        <p:nvSpPr>
          <p:cNvPr id="2" name="Slide Image Placeholder 1"/>
          <p:cNvSpPr>
            <a:spLocks noGrp="1" noRot="1" noChangeAspect="1"/>
          </p:cNvSpPr>
          <p:nvPr>
            <p:ph type="sldImg"/>
          </p:nvPr>
        </p:nvSpPr>
        <p:spPr>
          <a:xfrm>
            <a:off x="1106488" y="803275"/>
            <a:ext cx="5346700" cy="4008438"/>
          </a:xfrm>
        </p:spPr>
        <p:style>
          <a:lnRef idx="2">
            <a:schemeClr val="accent1">
              <a:shade val="50000"/>
            </a:schemeClr>
          </a:lnRef>
          <a:fillRef idx="1">
            <a:schemeClr val="accent1"/>
          </a:fillRef>
          <a:effectRef idx="0">
            <a:schemeClr val="accent1"/>
          </a:effectRef>
          <a:fontRef idx="minor">
            <a:schemeClr val="lt1"/>
          </a:fontRef>
        </p:style>
      </p:sp>
      <p:sp>
        <p:nvSpPr>
          <p:cNvPr id="3" name="Notes Placeholder 2"/>
          <p:cNvSpPr txBox="1">
            <a:spLocks noGrp="1"/>
          </p:cNvSpPr>
          <p:nvPr>
            <p:ph type="body" sz="quarter" idx="1"/>
          </p:nvPr>
        </p:nvSpPr>
        <p:spPr>
          <a:xfrm>
            <a:off x="754920" y="5078160"/>
            <a:ext cx="6048000" cy="4810680"/>
          </a:xfrm>
        </p:spPr>
        <p:txBody>
          <a:bodyPr anchor="t" anchorCtr="0"/>
          <a:lstStyle/>
          <a:p>
            <a:endParaRPr lang="x-none"/>
          </a:p>
        </p:txBody>
      </p:sp>
      <p:sp>
        <p:nvSpPr>
          <p:cNvPr id="4" name="Slide Number Placeholder 3"/>
          <p:cNvSpPr/>
          <p:nvPr/>
        </p:nvSpPr>
        <p:spPr>
          <a:xfrm>
            <a:off x="4281120" y="10158120"/>
            <a:ext cx="3275279" cy="5331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6840" tIns="48240" rIns="96840" bIns="48240" anchor="b" anchorCtr="0" compatLnSpc="0">
            <a:noAutofit/>
          </a:bodyPr>
          <a:lstStyle/>
          <a:p>
            <a:pPr marL="0" marR="0" lvl="0" indent="0" algn="r" rtl="0" hangingPunct="1">
              <a:lnSpc>
                <a:spcPct val="100000"/>
              </a:lnSpc>
              <a:spcBef>
                <a:spcPts val="0"/>
              </a:spcBef>
              <a:spcAft>
                <a:spcPts val="0"/>
              </a:spcAft>
              <a:buNone/>
              <a:tabLst/>
              <a:defRPr sz="1940"/>
            </a:pPr>
            <a:fld id="{0F6FC583-65D1-48C3-8D34-C2C257F3985A}" type="slidenum">
              <a:t>10</a:t>
            </a:fld>
            <a:endParaRPr lang="en-US" sz="13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1609404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6047" y="2348401"/>
            <a:ext cx="8568531" cy="1620430"/>
          </a:xfrm>
        </p:spPr>
        <p:txBody>
          <a:bodyPr/>
          <a:lstStyle/>
          <a:p>
            <a:r>
              <a:rPr lang="en-US"/>
              <a:t>Click to edit Master title style</a:t>
            </a:r>
          </a:p>
        </p:txBody>
      </p:sp>
      <p:sp>
        <p:nvSpPr>
          <p:cNvPr id="3" name="Subtitle 2"/>
          <p:cNvSpPr>
            <a:spLocks noGrp="1"/>
          </p:cNvSpPr>
          <p:nvPr>
            <p:ph type="subTitle" idx="1"/>
          </p:nvPr>
        </p:nvSpPr>
        <p:spPr>
          <a:xfrm>
            <a:off x="1512094" y="4283817"/>
            <a:ext cx="7056438" cy="1931917"/>
          </a:xfrm>
        </p:spPr>
        <p:txBody>
          <a:bodyPr/>
          <a:lstStyle>
            <a:lvl1pPr marL="0" indent="0" algn="ctr">
              <a:buNone/>
              <a:defRPr>
                <a:solidFill>
                  <a:schemeClr val="tx1">
                    <a:tint val="75000"/>
                  </a:schemeClr>
                </a:solidFill>
              </a:defRPr>
            </a:lvl1pPr>
            <a:lvl2pPr marL="503920" indent="0" algn="ctr">
              <a:buNone/>
              <a:defRPr>
                <a:solidFill>
                  <a:schemeClr val="tx1">
                    <a:tint val="75000"/>
                  </a:schemeClr>
                </a:solidFill>
              </a:defRPr>
            </a:lvl2pPr>
            <a:lvl3pPr marL="1007838" indent="0" algn="ctr">
              <a:buNone/>
              <a:defRPr>
                <a:solidFill>
                  <a:schemeClr val="tx1">
                    <a:tint val="75000"/>
                  </a:schemeClr>
                </a:solidFill>
              </a:defRPr>
            </a:lvl3pPr>
            <a:lvl4pPr marL="1511758" indent="0" algn="ctr">
              <a:buNone/>
              <a:defRPr>
                <a:solidFill>
                  <a:schemeClr val="tx1">
                    <a:tint val="75000"/>
                  </a:schemeClr>
                </a:solidFill>
              </a:defRPr>
            </a:lvl4pPr>
            <a:lvl5pPr marL="2015677" indent="0" algn="ctr">
              <a:buNone/>
              <a:defRPr>
                <a:solidFill>
                  <a:schemeClr val="tx1">
                    <a:tint val="75000"/>
                  </a:schemeClr>
                </a:solidFill>
              </a:defRPr>
            </a:lvl5pPr>
            <a:lvl6pPr marL="2519597" indent="0" algn="ctr">
              <a:buNone/>
              <a:defRPr>
                <a:solidFill>
                  <a:schemeClr val="tx1">
                    <a:tint val="75000"/>
                  </a:schemeClr>
                </a:solidFill>
              </a:defRPr>
            </a:lvl6pPr>
            <a:lvl7pPr marL="3023515" indent="0" algn="ctr">
              <a:buNone/>
              <a:defRPr>
                <a:solidFill>
                  <a:schemeClr val="tx1">
                    <a:tint val="75000"/>
                  </a:schemeClr>
                </a:solidFill>
              </a:defRPr>
            </a:lvl7pPr>
            <a:lvl8pPr marL="3527435" indent="0" algn="ctr">
              <a:buNone/>
              <a:defRPr>
                <a:solidFill>
                  <a:schemeClr val="tx1">
                    <a:tint val="75000"/>
                  </a:schemeClr>
                </a:solidFill>
              </a:defRPr>
            </a:lvl8pPr>
            <a:lvl9pPr marL="40313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endParaRPr lang="x-none"/>
          </a:p>
        </p:txBody>
      </p:sp>
      <p:sp>
        <p:nvSpPr>
          <p:cNvPr id="5" name="Footer Placeholder 4"/>
          <p:cNvSpPr>
            <a:spLocks noGrp="1"/>
          </p:cNvSpPr>
          <p:nvPr>
            <p:ph type="ftr" sz="quarter" idx="11"/>
          </p:nvPr>
        </p:nvSpPr>
        <p:spPr/>
        <p:txBody>
          <a:bodyPr/>
          <a:lstStyle/>
          <a:p>
            <a:pPr lvl="0"/>
            <a:endParaRPr lang="x-none"/>
          </a:p>
        </p:txBody>
      </p:sp>
      <p:sp>
        <p:nvSpPr>
          <p:cNvPr id="6" name="Slide Number Placeholder 5"/>
          <p:cNvSpPr>
            <a:spLocks noGrp="1"/>
          </p:cNvSpPr>
          <p:nvPr>
            <p:ph type="sldNum" sz="quarter" idx="12"/>
          </p:nvPr>
        </p:nvSpPr>
        <p:spPr/>
        <p:txBody>
          <a:bodyPr/>
          <a:lstStyle/>
          <a:p>
            <a:pPr lvl="0"/>
            <a:fld id="{D74EF36B-03A2-4011-9EB8-8FF67EB9AE0F}" type="slidenum">
              <a:rPr lang="en-US" smtClean="0"/>
              <a:t>‹#›</a:t>
            </a:fld>
            <a:endParaRPr lang="en-US"/>
          </a:p>
        </p:txBody>
      </p:sp>
    </p:spTree>
    <p:extLst>
      <p:ext uri="{BB962C8B-B14F-4D97-AF65-F5344CB8AC3E}">
        <p14:creationId xmlns:p14="http://schemas.microsoft.com/office/powerpoint/2010/main" val="2401237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x-none"/>
          </a:p>
        </p:txBody>
      </p:sp>
      <p:sp>
        <p:nvSpPr>
          <p:cNvPr id="5" name="Footer Placeholder 4"/>
          <p:cNvSpPr>
            <a:spLocks noGrp="1"/>
          </p:cNvSpPr>
          <p:nvPr>
            <p:ph type="ftr" sz="quarter" idx="11"/>
          </p:nvPr>
        </p:nvSpPr>
        <p:spPr/>
        <p:txBody>
          <a:bodyPr/>
          <a:lstStyle/>
          <a:p>
            <a:pPr lvl="0"/>
            <a:endParaRPr lang="x-none"/>
          </a:p>
        </p:txBody>
      </p:sp>
      <p:sp>
        <p:nvSpPr>
          <p:cNvPr id="6" name="Slide Number Placeholder 5"/>
          <p:cNvSpPr>
            <a:spLocks noGrp="1"/>
          </p:cNvSpPr>
          <p:nvPr>
            <p:ph type="sldNum" sz="quarter" idx="12"/>
          </p:nvPr>
        </p:nvSpPr>
        <p:spPr/>
        <p:txBody>
          <a:bodyPr/>
          <a:lstStyle/>
          <a:p>
            <a:pPr lvl="0"/>
            <a:fld id="{A93E9050-4E78-41A5-B855-751998D3C394}" type="slidenum">
              <a:rPr lang="en-US" smtClean="0"/>
              <a:t>‹#›</a:t>
            </a:fld>
            <a:endParaRPr lang="en-US"/>
          </a:p>
        </p:txBody>
      </p:sp>
    </p:spTree>
    <p:extLst>
      <p:ext uri="{BB962C8B-B14F-4D97-AF65-F5344CB8AC3E}">
        <p14:creationId xmlns:p14="http://schemas.microsoft.com/office/powerpoint/2010/main" val="309776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57499" y="334236"/>
            <a:ext cx="2500906" cy="71099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54785" y="334236"/>
            <a:ext cx="7334704" cy="71099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x-none"/>
          </a:p>
        </p:txBody>
      </p:sp>
      <p:sp>
        <p:nvSpPr>
          <p:cNvPr id="5" name="Footer Placeholder 4"/>
          <p:cNvSpPr>
            <a:spLocks noGrp="1"/>
          </p:cNvSpPr>
          <p:nvPr>
            <p:ph type="ftr" sz="quarter" idx="11"/>
          </p:nvPr>
        </p:nvSpPr>
        <p:spPr/>
        <p:txBody>
          <a:bodyPr/>
          <a:lstStyle/>
          <a:p>
            <a:pPr lvl="0"/>
            <a:endParaRPr lang="x-none"/>
          </a:p>
        </p:txBody>
      </p:sp>
      <p:sp>
        <p:nvSpPr>
          <p:cNvPr id="6" name="Slide Number Placeholder 5"/>
          <p:cNvSpPr>
            <a:spLocks noGrp="1"/>
          </p:cNvSpPr>
          <p:nvPr>
            <p:ph type="sldNum" sz="quarter" idx="12"/>
          </p:nvPr>
        </p:nvSpPr>
        <p:spPr/>
        <p:txBody>
          <a:bodyPr/>
          <a:lstStyle/>
          <a:p>
            <a:pPr lvl="0"/>
            <a:fld id="{E71930E6-1917-45CF-8FA0-4E1C59DD6C52}" type="slidenum">
              <a:rPr lang="en-US" smtClean="0"/>
              <a:t>‹#›</a:t>
            </a:fld>
            <a:endParaRPr lang="en-US"/>
          </a:p>
        </p:txBody>
      </p:sp>
    </p:spTree>
    <p:extLst>
      <p:ext uri="{BB962C8B-B14F-4D97-AF65-F5344CB8AC3E}">
        <p14:creationId xmlns:p14="http://schemas.microsoft.com/office/powerpoint/2010/main" val="1393774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567036" y="2274512"/>
            <a:ext cx="8594582" cy="3649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FBDC27-E420-4878-9EE6-7B9656D6442A}" type="datetimeFigureOut">
              <a:rPr lang="en-US" dirty="0"/>
              <a:pPr/>
              <a:t>10/21/2018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extLst>
      <p:ext uri="{BB962C8B-B14F-4D97-AF65-F5344CB8AC3E}">
        <p14:creationId xmlns:p14="http://schemas.microsoft.com/office/powerpoint/2010/main" val="3112198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x-none"/>
          </a:p>
        </p:txBody>
      </p:sp>
      <p:sp>
        <p:nvSpPr>
          <p:cNvPr id="5" name="Footer Placeholder 4"/>
          <p:cNvSpPr>
            <a:spLocks noGrp="1"/>
          </p:cNvSpPr>
          <p:nvPr>
            <p:ph type="ftr" sz="quarter" idx="11"/>
          </p:nvPr>
        </p:nvSpPr>
        <p:spPr/>
        <p:txBody>
          <a:bodyPr/>
          <a:lstStyle/>
          <a:p>
            <a:pPr lvl="0"/>
            <a:endParaRPr lang="x-none"/>
          </a:p>
        </p:txBody>
      </p:sp>
      <p:sp>
        <p:nvSpPr>
          <p:cNvPr id="6" name="Slide Number Placeholder 5"/>
          <p:cNvSpPr>
            <a:spLocks noGrp="1"/>
          </p:cNvSpPr>
          <p:nvPr>
            <p:ph type="sldNum" sz="quarter" idx="12"/>
          </p:nvPr>
        </p:nvSpPr>
        <p:spPr/>
        <p:txBody>
          <a:bodyPr/>
          <a:lstStyle/>
          <a:p>
            <a:pPr lvl="0"/>
            <a:fld id="{BF247256-959F-44EC-A3A3-D6FAE4109AC4}" type="slidenum">
              <a:rPr lang="en-US" smtClean="0"/>
              <a:t>‹#›</a:t>
            </a:fld>
            <a:endParaRPr lang="en-US"/>
          </a:p>
        </p:txBody>
      </p:sp>
    </p:spTree>
    <p:extLst>
      <p:ext uri="{BB962C8B-B14F-4D97-AF65-F5344CB8AC3E}">
        <p14:creationId xmlns:p14="http://schemas.microsoft.com/office/powerpoint/2010/main" val="3599907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6300" y="4857793"/>
            <a:ext cx="8568531" cy="150143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796300" y="3204115"/>
            <a:ext cx="8568531" cy="1653678"/>
          </a:xfrm>
        </p:spPr>
        <p:txBody>
          <a:bodyPr anchor="b"/>
          <a:lstStyle>
            <a:lvl1pPr marL="0" indent="0">
              <a:buNone/>
              <a:defRPr sz="2200">
                <a:solidFill>
                  <a:schemeClr val="tx1">
                    <a:tint val="75000"/>
                  </a:schemeClr>
                </a:solidFill>
              </a:defRPr>
            </a:lvl1pPr>
            <a:lvl2pPr marL="503920" indent="0">
              <a:buNone/>
              <a:defRPr sz="2000">
                <a:solidFill>
                  <a:schemeClr val="tx1">
                    <a:tint val="75000"/>
                  </a:schemeClr>
                </a:solidFill>
              </a:defRPr>
            </a:lvl2pPr>
            <a:lvl3pPr marL="1007838" indent="0">
              <a:buNone/>
              <a:defRPr sz="1800">
                <a:solidFill>
                  <a:schemeClr val="tx1">
                    <a:tint val="75000"/>
                  </a:schemeClr>
                </a:solidFill>
              </a:defRPr>
            </a:lvl3pPr>
            <a:lvl4pPr marL="1511758" indent="0">
              <a:buNone/>
              <a:defRPr sz="1500">
                <a:solidFill>
                  <a:schemeClr val="tx1">
                    <a:tint val="75000"/>
                  </a:schemeClr>
                </a:solidFill>
              </a:defRPr>
            </a:lvl4pPr>
            <a:lvl5pPr marL="2015677" indent="0">
              <a:buNone/>
              <a:defRPr sz="1500">
                <a:solidFill>
                  <a:schemeClr val="tx1">
                    <a:tint val="75000"/>
                  </a:schemeClr>
                </a:solidFill>
              </a:defRPr>
            </a:lvl5pPr>
            <a:lvl6pPr marL="2519597" indent="0">
              <a:buNone/>
              <a:defRPr sz="1500">
                <a:solidFill>
                  <a:schemeClr val="tx1">
                    <a:tint val="75000"/>
                  </a:schemeClr>
                </a:solidFill>
              </a:defRPr>
            </a:lvl6pPr>
            <a:lvl7pPr marL="3023515" indent="0">
              <a:buNone/>
              <a:defRPr sz="1500">
                <a:solidFill>
                  <a:schemeClr val="tx1">
                    <a:tint val="75000"/>
                  </a:schemeClr>
                </a:solidFill>
              </a:defRPr>
            </a:lvl7pPr>
            <a:lvl8pPr marL="3527435" indent="0">
              <a:buNone/>
              <a:defRPr sz="1500">
                <a:solidFill>
                  <a:schemeClr val="tx1">
                    <a:tint val="75000"/>
                  </a:schemeClr>
                </a:solidFill>
              </a:defRPr>
            </a:lvl8pPr>
            <a:lvl9pPr marL="4031354"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endParaRPr lang="x-none"/>
          </a:p>
        </p:txBody>
      </p:sp>
      <p:sp>
        <p:nvSpPr>
          <p:cNvPr id="5" name="Footer Placeholder 4"/>
          <p:cNvSpPr>
            <a:spLocks noGrp="1"/>
          </p:cNvSpPr>
          <p:nvPr>
            <p:ph type="ftr" sz="quarter" idx="11"/>
          </p:nvPr>
        </p:nvSpPr>
        <p:spPr/>
        <p:txBody>
          <a:bodyPr/>
          <a:lstStyle/>
          <a:p>
            <a:pPr lvl="0"/>
            <a:endParaRPr lang="x-none"/>
          </a:p>
        </p:txBody>
      </p:sp>
      <p:sp>
        <p:nvSpPr>
          <p:cNvPr id="6" name="Slide Number Placeholder 5"/>
          <p:cNvSpPr>
            <a:spLocks noGrp="1"/>
          </p:cNvSpPr>
          <p:nvPr>
            <p:ph type="sldNum" sz="quarter" idx="12"/>
          </p:nvPr>
        </p:nvSpPr>
        <p:spPr/>
        <p:txBody>
          <a:bodyPr/>
          <a:lstStyle/>
          <a:p>
            <a:pPr lvl="0"/>
            <a:fld id="{E0C8A010-05E0-4B4A-9F88-070360AB6871}" type="slidenum">
              <a:rPr lang="en-US" smtClean="0"/>
              <a:t>‹#›</a:t>
            </a:fld>
            <a:endParaRPr lang="en-US"/>
          </a:p>
        </p:txBody>
      </p:sp>
    </p:spTree>
    <p:extLst>
      <p:ext uri="{BB962C8B-B14F-4D97-AF65-F5344CB8AC3E}">
        <p14:creationId xmlns:p14="http://schemas.microsoft.com/office/powerpoint/2010/main" val="1633694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54787"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40602" y="1944167"/>
            <a:ext cx="4917805"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endParaRPr lang="x-none"/>
          </a:p>
        </p:txBody>
      </p:sp>
      <p:sp>
        <p:nvSpPr>
          <p:cNvPr id="6" name="Footer Placeholder 5"/>
          <p:cNvSpPr>
            <a:spLocks noGrp="1"/>
          </p:cNvSpPr>
          <p:nvPr>
            <p:ph type="ftr" sz="quarter" idx="11"/>
          </p:nvPr>
        </p:nvSpPr>
        <p:spPr/>
        <p:txBody>
          <a:bodyPr/>
          <a:lstStyle/>
          <a:p>
            <a:pPr lvl="0"/>
            <a:endParaRPr lang="x-none"/>
          </a:p>
        </p:txBody>
      </p:sp>
      <p:sp>
        <p:nvSpPr>
          <p:cNvPr id="7" name="Slide Number Placeholder 6"/>
          <p:cNvSpPr>
            <a:spLocks noGrp="1"/>
          </p:cNvSpPr>
          <p:nvPr>
            <p:ph type="sldNum" sz="quarter" idx="12"/>
          </p:nvPr>
        </p:nvSpPr>
        <p:spPr/>
        <p:txBody>
          <a:bodyPr/>
          <a:lstStyle/>
          <a:p>
            <a:pPr lvl="0"/>
            <a:fld id="{9211E459-2233-408C-AB87-ED74C9186F17}" type="slidenum">
              <a:rPr lang="en-US" smtClean="0"/>
              <a:t>‹#›</a:t>
            </a:fld>
            <a:endParaRPr lang="en-US"/>
          </a:p>
        </p:txBody>
      </p:sp>
    </p:spTree>
    <p:extLst>
      <p:ext uri="{BB962C8B-B14F-4D97-AF65-F5344CB8AC3E}">
        <p14:creationId xmlns:p14="http://schemas.microsoft.com/office/powerpoint/2010/main" val="3019552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4031" y="302737"/>
            <a:ext cx="9072563" cy="12599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4031" y="1692179"/>
            <a:ext cx="4454027"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a:t>Click to edit Master text styles</a:t>
            </a:r>
          </a:p>
        </p:txBody>
      </p:sp>
      <p:sp>
        <p:nvSpPr>
          <p:cNvPr id="4" name="Content Placeholder 3"/>
          <p:cNvSpPr>
            <a:spLocks noGrp="1"/>
          </p:cNvSpPr>
          <p:nvPr>
            <p:ph sz="half" idx="2"/>
          </p:nvPr>
        </p:nvSpPr>
        <p:spPr>
          <a:xfrm>
            <a:off x="504031" y="2397397"/>
            <a:ext cx="445402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20818" y="1692179"/>
            <a:ext cx="4455776"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120818" y="2397397"/>
            <a:ext cx="4455776"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endParaRPr lang="x-none"/>
          </a:p>
        </p:txBody>
      </p:sp>
      <p:sp>
        <p:nvSpPr>
          <p:cNvPr id="8" name="Footer Placeholder 7"/>
          <p:cNvSpPr>
            <a:spLocks noGrp="1"/>
          </p:cNvSpPr>
          <p:nvPr>
            <p:ph type="ftr" sz="quarter" idx="11"/>
          </p:nvPr>
        </p:nvSpPr>
        <p:spPr/>
        <p:txBody>
          <a:bodyPr/>
          <a:lstStyle/>
          <a:p>
            <a:pPr lvl="0"/>
            <a:endParaRPr lang="x-none"/>
          </a:p>
        </p:txBody>
      </p:sp>
      <p:sp>
        <p:nvSpPr>
          <p:cNvPr id="9" name="Slide Number Placeholder 8"/>
          <p:cNvSpPr>
            <a:spLocks noGrp="1"/>
          </p:cNvSpPr>
          <p:nvPr>
            <p:ph type="sldNum" sz="quarter" idx="12"/>
          </p:nvPr>
        </p:nvSpPr>
        <p:spPr/>
        <p:txBody>
          <a:bodyPr/>
          <a:lstStyle/>
          <a:p>
            <a:pPr lvl="0"/>
            <a:fld id="{0476FDF8-9548-4FF5-8815-9EC998CA1CD9}" type="slidenum">
              <a:rPr lang="en-US" smtClean="0"/>
              <a:t>‹#›</a:t>
            </a:fld>
            <a:endParaRPr lang="en-US"/>
          </a:p>
        </p:txBody>
      </p:sp>
    </p:spTree>
    <p:extLst>
      <p:ext uri="{BB962C8B-B14F-4D97-AF65-F5344CB8AC3E}">
        <p14:creationId xmlns:p14="http://schemas.microsoft.com/office/powerpoint/2010/main" val="1957438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endParaRPr lang="x-none"/>
          </a:p>
        </p:txBody>
      </p:sp>
      <p:sp>
        <p:nvSpPr>
          <p:cNvPr id="4" name="Footer Placeholder 3"/>
          <p:cNvSpPr>
            <a:spLocks noGrp="1"/>
          </p:cNvSpPr>
          <p:nvPr>
            <p:ph type="ftr" sz="quarter" idx="11"/>
          </p:nvPr>
        </p:nvSpPr>
        <p:spPr/>
        <p:txBody>
          <a:bodyPr/>
          <a:lstStyle/>
          <a:p>
            <a:pPr lvl="0"/>
            <a:endParaRPr lang="x-none"/>
          </a:p>
        </p:txBody>
      </p:sp>
      <p:sp>
        <p:nvSpPr>
          <p:cNvPr id="5" name="Slide Number Placeholder 4"/>
          <p:cNvSpPr>
            <a:spLocks noGrp="1"/>
          </p:cNvSpPr>
          <p:nvPr>
            <p:ph type="sldNum" sz="quarter" idx="12"/>
          </p:nvPr>
        </p:nvSpPr>
        <p:spPr/>
        <p:txBody>
          <a:bodyPr/>
          <a:lstStyle/>
          <a:p>
            <a:pPr lvl="0"/>
            <a:fld id="{0562C4E7-1B9C-4B00-B61D-94DE77934511}" type="slidenum">
              <a:rPr lang="en-US" smtClean="0"/>
              <a:t>‹#›</a:t>
            </a:fld>
            <a:endParaRPr lang="en-US"/>
          </a:p>
        </p:txBody>
      </p:sp>
    </p:spTree>
    <p:extLst>
      <p:ext uri="{BB962C8B-B14F-4D97-AF65-F5344CB8AC3E}">
        <p14:creationId xmlns:p14="http://schemas.microsoft.com/office/powerpoint/2010/main" val="221012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x-none"/>
          </a:p>
        </p:txBody>
      </p:sp>
      <p:sp>
        <p:nvSpPr>
          <p:cNvPr id="3" name="Footer Placeholder 2"/>
          <p:cNvSpPr>
            <a:spLocks noGrp="1"/>
          </p:cNvSpPr>
          <p:nvPr>
            <p:ph type="ftr" sz="quarter" idx="11"/>
          </p:nvPr>
        </p:nvSpPr>
        <p:spPr/>
        <p:txBody>
          <a:bodyPr/>
          <a:lstStyle/>
          <a:p>
            <a:pPr lvl="0"/>
            <a:endParaRPr lang="x-none"/>
          </a:p>
        </p:txBody>
      </p:sp>
      <p:sp>
        <p:nvSpPr>
          <p:cNvPr id="4" name="Slide Number Placeholder 3"/>
          <p:cNvSpPr>
            <a:spLocks noGrp="1"/>
          </p:cNvSpPr>
          <p:nvPr>
            <p:ph type="sldNum" sz="quarter" idx="12"/>
          </p:nvPr>
        </p:nvSpPr>
        <p:spPr/>
        <p:txBody>
          <a:bodyPr/>
          <a:lstStyle/>
          <a:p>
            <a:pPr lvl="0"/>
            <a:fld id="{6E143C8D-E05F-490B-8641-F7896AB5CAD8}" type="slidenum">
              <a:rPr lang="en-US" smtClean="0"/>
              <a:t>‹#›</a:t>
            </a:fld>
            <a:endParaRPr lang="en-US"/>
          </a:p>
        </p:txBody>
      </p:sp>
    </p:spTree>
    <p:extLst>
      <p:ext uri="{BB962C8B-B14F-4D97-AF65-F5344CB8AC3E}">
        <p14:creationId xmlns:p14="http://schemas.microsoft.com/office/powerpoint/2010/main" val="291534157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4033" y="300987"/>
            <a:ext cx="3316456" cy="1280945"/>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3941246" y="300989"/>
            <a:ext cx="5635349"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4033" y="1581934"/>
            <a:ext cx="3316456" cy="5171028"/>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x-none"/>
          </a:p>
        </p:txBody>
      </p:sp>
      <p:sp>
        <p:nvSpPr>
          <p:cNvPr id="6" name="Footer Placeholder 5"/>
          <p:cNvSpPr>
            <a:spLocks noGrp="1"/>
          </p:cNvSpPr>
          <p:nvPr>
            <p:ph type="ftr" sz="quarter" idx="11"/>
          </p:nvPr>
        </p:nvSpPr>
        <p:spPr/>
        <p:txBody>
          <a:bodyPr/>
          <a:lstStyle/>
          <a:p>
            <a:pPr lvl="0"/>
            <a:endParaRPr lang="x-none"/>
          </a:p>
        </p:txBody>
      </p:sp>
      <p:sp>
        <p:nvSpPr>
          <p:cNvPr id="7" name="Slide Number Placeholder 6"/>
          <p:cNvSpPr>
            <a:spLocks noGrp="1"/>
          </p:cNvSpPr>
          <p:nvPr>
            <p:ph type="sldNum" sz="quarter" idx="12"/>
          </p:nvPr>
        </p:nvSpPr>
        <p:spPr/>
        <p:txBody>
          <a:bodyPr/>
          <a:lstStyle/>
          <a:p>
            <a:pPr lvl="0"/>
            <a:fld id="{96085A2C-334C-4FAA-AE68-18A04ADCB6BE}" type="slidenum">
              <a:rPr lang="en-US" smtClean="0"/>
              <a:t>‹#›</a:t>
            </a:fld>
            <a:endParaRPr lang="en-US"/>
          </a:p>
        </p:txBody>
      </p:sp>
    </p:spTree>
    <p:extLst>
      <p:ext uri="{BB962C8B-B14F-4D97-AF65-F5344CB8AC3E}">
        <p14:creationId xmlns:p14="http://schemas.microsoft.com/office/powerpoint/2010/main" val="2423639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5873" y="5291772"/>
            <a:ext cx="6048375" cy="624724"/>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1975873" y="675471"/>
            <a:ext cx="6048375" cy="4535805"/>
          </a:xfrm>
        </p:spPr>
        <p:txBody>
          <a:bodyPr/>
          <a:lstStyle>
            <a:lvl1pPr marL="0" indent="0">
              <a:buNone/>
              <a:defRPr sz="3500"/>
            </a:lvl1pPr>
            <a:lvl2pPr marL="503920" indent="0">
              <a:buNone/>
              <a:defRPr sz="3100"/>
            </a:lvl2pPr>
            <a:lvl3pPr marL="1007838" indent="0">
              <a:buNone/>
              <a:defRPr sz="2600"/>
            </a:lvl3pPr>
            <a:lvl4pPr marL="1511758" indent="0">
              <a:buNone/>
              <a:defRPr sz="2200"/>
            </a:lvl4pPr>
            <a:lvl5pPr marL="2015677" indent="0">
              <a:buNone/>
              <a:defRPr sz="2200"/>
            </a:lvl5pPr>
            <a:lvl6pPr marL="2519597" indent="0">
              <a:buNone/>
              <a:defRPr sz="2200"/>
            </a:lvl6pPr>
            <a:lvl7pPr marL="3023515" indent="0">
              <a:buNone/>
              <a:defRPr sz="2200"/>
            </a:lvl7pPr>
            <a:lvl8pPr marL="3527435" indent="0">
              <a:buNone/>
              <a:defRPr sz="2200"/>
            </a:lvl8pPr>
            <a:lvl9pPr marL="4031354" indent="0">
              <a:buNone/>
              <a:defRPr sz="2200"/>
            </a:lvl9pPr>
          </a:lstStyle>
          <a:p>
            <a:endParaRPr lang="en-US"/>
          </a:p>
        </p:txBody>
      </p:sp>
      <p:sp>
        <p:nvSpPr>
          <p:cNvPr id="4" name="Text Placeholder 3"/>
          <p:cNvSpPr>
            <a:spLocks noGrp="1"/>
          </p:cNvSpPr>
          <p:nvPr>
            <p:ph type="body" sz="half" idx="2"/>
          </p:nvPr>
        </p:nvSpPr>
        <p:spPr>
          <a:xfrm>
            <a:off x="1975873" y="5916496"/>
            <a:ext cx="6048375" cy="887211"/>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x-none"/>
          </a:p>
        </p:txBody>
      </p:sp>
      <p:sp>
        <p:nvSpPr>
          <p:cNvPr id="6" name="Footer Placeholder 5"/>
          <p:cNvSpPr>
            <a:spLocks noGrp="1"/>
          </p:cNvSpPr>
          <p:nvPr>
            <p:ph type="ftr" sz="quarter" idx="11"/>
          </p:nvPr>
        </p:nvSpPr>
        <p:spPr/>
        <p:txBody>
          <a:bodyPr/>
          <a:lstStyle/>
          <a:p>
            <a:pPr lvl="0"/>
            <a:endParaRPr lang="x-none"/>
          </a:p>
        </p:txBody>
      </p:sp>
      <p:sp>
        <p:nvSpPr>
          <p:cNvPr id="7" name="Slide Number Placeholder 6"/>
          <p:cNvSpPr>
            <a:spLocks noGrp="1"/>
          </p:cNvSpPr>
          <p:nvPr>
            <p:ph type="sldNum" sz="quarter" idx="12"/>
          </p:nvPr>
        </p:nvSpPr>
        <p:spPr/>
        <p:txBody>
          <a:bodyPr/>
          <a:lstStyle/>
          <a:p>
            <a:pPr lvl="0"/>
            <a:fld id="{3100F967-D033-4C87-8A8D-22794482545F}" type="slidenum">
              <a:rPr lang="en-US" smtClean="0"/>
              <a:t>‹#›</a:t>
            </a:fld>
            <a:endParaRPr lang="en-US"/>
          </a:p>
        </p:txBody>
      </p:sp>
    </p:spTree>
    <p:extLst>
      <p:ext uri="{BB962C8B-B14F-4D97-AF65-F5344CB8AC3E}">
        <p14:creationId xmlns:p14="http://schemas.microsoft.com/office/powerpoint/2010/main" val="85960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4031" y="302737"/>
            <a:ext cx="9072563" cy="1259946"/>
          </a:xfrm>
          <a:prstGeom prst="rect">
            <a:avLst/>
          </a:prstGeom>
        </p:spPr>
        <p:txBody>
          <a:bodyPr vert="horz" lIns="100783" tIns="50392" rIns="100783" bIns="50392" rtlCol="0" anchor="ctr">
            <a:normAutofit/>
          </a:bodyPr>
          <a:lstStyle/>
          <a:p>
            <a:r>
              <a:rPr lang="en-US"/>
              <a:t>Click to edit Master title style</a:t>
            </a:r>
          </a:p>
        </p:txBody>
      </p:sp>
      <p:sp>
        <p:nvSpPr>
          <p:cNvPr id="3" name="Text Placeholder 2"/>
          <p:cNvSpPr>
            <a:spLocks noGrp="1"/>
          </p:cNvSpPr>
          <p:nvPr>
            <p:ph type="body" idx="1"/>
          </p:nvPr>
        </p:nvSpPr>
        <p:spPr>
          <a:xfrm>
            <a:off x="504031" y="1763926"/>
            <a:ext cx="9072563" cy="4989036"/>
          </a:xfrm>
          <a:prstGeom prst="rect">
            <a:avLst/>
          </a:prstGeom>
        </p:spPr>
        <p:txBody>
          <a:bodyPr vert="horz" lIns="100783" tIns="50392" rIns="100783" bIns="5039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04031" y="7006700"/>
            <a:ext cx="2352146" cy="402483"/>
          </a:xfrm>
          <a:prstGeom prst="rect">
            <a:avLst/>
          </a:prstGeom>
        </p:spPr>
        <p:txBody>
          <a:bodyPr vert="horz" lIns="100783" tIns="50392" rIns="100783" bIns="50392" rtlCol="0" anchor="ctr"/>
          <a:lstStyle>
            <a:lvl1pPr algn="l">
              <a:defRPr sz="1300">
                <a:solidFill>
                  <a:schemeClr val="tx1">
                    <a:tint val="75000"/>
                  </a:schemeClr>
                </a:solidFill>
              </a:defRPr>
            </a:lvl1pPr>
          </a:lstStyle>
          <a:p>
            <a:pPr lvl="0"/>
            <a:endParaRPr lang="x-none"/>
          </a:p>
        </p:txBody>
      </p:sp>
      <p:sp>
        <p:nvSpPr>
          <p:cNvPr id="5" name="Footer Placeholder 4"/>
          <p:cNvSpPr>
            <a:spLocks noGrp="1"/>
          </p:cNvSpPr>
          <p:nvPr>
            <p:ph type="ftr" sz="quarter" idx="3"/>
          </p:nvPr>
        </p:nvSpPr>
        <p:spPr>
          <a:xfrm>
            <a:off x="3444214" y="7006700"/>
            <a:ext cx="3192198" cy="402483"/>
          </a:xfrm>
          <a:prstGeom prst="rect">
            <a:avLst/>
          </a:prstGeom>
        </p:spPr>
        <p:txBody>
          <a:bodyPr vert="horz" lIns="100783" tIns="50392" rIns="100783" bIns="50392" rtlCol="0" anchor="ctr"/>
          <a:lstStyle>
            <a:lvl1pPr algn="ctr">
              <a:defRPr sz="1300">
                <a:solidFill>
                  <a:schemeClr val="tx1">
                    <a:tint val="75000"/>
                  </a:schemeClr>
                </a:solidFill>
              </a:defRPr>
            </a:lvl1pPr>
          </a:lstStyle>
          <a:p>
            <a:pPr lvl="0"/>
            <a:endParaRPr lang="x-none"/>
          </a:p>
        </p:txBody>
      </p:sp>
      <p:sp>
        <p:nvSpPr>
          <p:cNvPr id="6" name="Slide Number Placeholder 5"/>
          <p:cNvSpPr>
            <a:spLocks noGrp="1"/>
          </p:cNvSpPr>
          <p:nvPr>
            <p:ph type="sldNum" sz="quarter" idx="4"/>
          </p:nvPr>
        </p:nvSpPr>
        <p:spPr>
          <a:xfrm>
            <a:off x="7224448" y="7006700"/>
            <a:ext cx="2352146" cy="402483"/>
          </a:xfrm>
          <a:prstGeom prst="rect">
            <a:avLst/>
          </a:prstGeom>
        </p:spPr>
        <p:txBody>
          <a:bodyPr vert="horz" lIns="100783" tIns="50392" rIns="100783" bIns="50392" rtlCol="0" anchor="ctr"/>
          <a:lstStyle>
            <a:lvl1pPr algn="r">
              <a:defRPr sz="1300">
                <a:solidFill>
                  <a:schemeClr val="tx1">
                    <a:tint val="75000"/>
                  </a:schemeClr>
                </a:solidFill>
              </a:defRPr>
            </a:lvl1pPr>
          </a:lstStyle>
          <a:p>
            <a:pPr lvl="0"/>
            <a:fld id="{C5405943-9598-47E2-88F9-CE9D5DC72DF5}" type="slidenum">
              <a:rPr lang="en-US" smtClean="0"/>
              <a:t>‹#›</a:t>
            </a:fld>
            <a:endParaRPr lang="en-US"/>
          </a:p>
        </p:txBody>
      </p:sp>
    </p:spTree>
    <p:extLst>
      <p:ext uri="{BB962C8B-B14F-4D97-AF65-F5344CB8AC3E}">
        <p14:creationId xmlns:p14="http://schemas.microsoft.com/office/powerpoint/2010/main" val="17474891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1007838" rtl="0" eaLnBrk="1" latinLnBrk="0" hangingPunct="1">
        <a:spcBef>
          <a:spcPct val="0"/>
        </a:spcBef>
        <a:buNone/>
        <a:defRPr sz="4900" kern="1200">
          <a:solidFill>
            <a:schemeClr val="tx1"/>
          </a:solidFill>
          <a:latin typeface="+mj-lt"/>
          <a:ea typeface="+mj-ea"/>
          <a:cs typeface="+mj-cs"/>
        </a:defRPr>
      </a:lvl1pPr>
    </p:titleStyle>
    <p:bodyStyle>
      <a:lvl1pPr marL="377940" indent="-377940" algn="l" defTabSz="1007838"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869" indent="-314949" algn="l" defTabSz="1007838"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799" indent="-251960" algn="l" defTabSz="1007838"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71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63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55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476"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395"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314"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7838" rtl="0" eaLnBrk="1" latinLnBrk="0" hangingPunct="1">
        <a:defRPr sz="2000" kern="1200">
          <a:solidFill>
            <a:schemeClr val="tx1"/>
          </a:solidFill>
          <a:latin typeface="+mn-lt"/>
          <a:ea typeface="+mn-ea"/>
          <a:cs typeface="+mn-cs"/>
        </a:defRPr>
      </a:lvl1pPr>
      <a:lvl2pPr marL="503920" algn="l" defTabSz="1007838" rtl="0" eaLnBrk="1" latinLnBrk="0" hangingPunct="1">
        <a:defRPr sz="2000" kern="1200">
          <a:solidFill>
            <a:schemeClr val="tx1"/>
          </a:solidFill>
          <a:latin typeface="+mn-lt"/>
          <a:ea typeface="+mn-ea"/>
          <a:cs typeface="+mn-cs"/>
        </a:defRPr>
      </a:lvl2pPr>
      <a:lvl3pPr marL="1007838" algn="l" defTabSz="1007838" rtl="0" eaLnBrk="1" latinLnBrk="0" hangingPunct="1">
        <a:defRPr sz="2000" kern="1200">
          <a:solidFill>
            <a:schemeClr val="tx1"/>
          </a:solidFill>
          <a:latin typeface="+mn-lt"/>
          <a:ea typeface="+mn-ea"/>
          <a:cs typeface="+mn-cs"/>
        </a:defRPr>
      </a:lvl3pPr>
      <a:lvl4pPr marL="1511758" algn="l" defTabSz="1007838" rtl="0" eaLnBrk="1" latinLnBrk="0" hangingPunct="1">
        <a:defRPr sz="2000" kern="1200">
          <a:solidFill>
            <a:schemeClr val="tx1"/>
          </a:solidFill>
          <a:latin typeface="+mn-lt"/>
          <a:ea typeface="+mn-ea"/>
          <a:cs typeface="+mn-cs"/>
        </a:defRPr>
      </a:lvl4pPr>
      <a:lvl5pPr marL="2015677" algn="l" defTabSz="1007838" rtl="0" eaLnBrk="1" latinLnBrk="0" hangingPunct="1">
        <a:defRPr sz="2000" kern="1200">
          <a:solidFill>
            <a:schemeClr val="tx1"/>
          </a:solidFill>
          <a:latin typeface="+mn-lt"/>
          <a:ea typeface="+mn-ea"/>
          <a:cs typeface="+mn-cs"/>
        </a:defRPr>
      </a:lvl5pPr>
      <a:lvl6pPr marL="2519597" algn="l" defTabSz="1007838" rtl="0" eaLnBrk="1" latinLnBrk="0" hangingPunct="1">
        <a:defRPr sz="2000" kern="1200">
          <a:solidFill>
            <a:schemeClr val="tx1"/>
          </a:solidFill>
          <a:latin typeface="+mn-lt"/>
          <a:ea typeface="+mn-ea"/>
          <a:cs typeface="+mn-cs"/>
        </a:defRPr>
      </a:lvl6pPr>
      <a:lvl7pPr marL="3023515" algn="l" defTabSz="1007838" rtl="0" eaLnBrk="1" latinLnBrk="0" hangingPunct="1">
        <a:defRPr sz="2000" kern="1200">
          <a:solidFill>
            <a:schemeClr val="tx1"/>
          </a:solidFill>
          <a:latin typeface="+mn-lt"/>
          <a:ea typeface="+mn-ea"/>
          <a:cs typeface="+mn-cs"/>
        </a:defRPr>
      </a:lvl7pPr>
      <a:lvl8pPr marL="3527435" algn="l" defTabSz="1007838" rtl="0" eaLnBrk="1" latinLnBrk="0" hangingPunct="1">
        <a:defRPr sz="2000" kern="1200">
          <a:solidFill>
            <a:schemeClr val="tx1"/>
          </a:solidFill>
          <a:latin typeface="+mn-lt"/>
          <a:ea typeface="+mn-ea"/>
          <a:cs typeface="+mn-cs"/>
        </a:defRPr>
      </a:lvl8pPr>
      <a:lvl9pPr marL="4031354" algn="l" defTabSz="1007838"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jpe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6.jpeg"/><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7.png"/><Relationship Id="rId7" Type="http://schemas.microsoft.com/office/2007/relationships/hdphoto" Target="../media/hdphoto8.wdp"/><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9.jpe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11.png"/><Relationship Id="rId4" Type="http://schemas.openxmlformats.org/officeDocument/2006/relationships/image" Target="../media/image8.png"/><Relationship Id="rId9" Type="http://schemas.microsoft.com/office/2007/relationships/hdphoto" Target="../media/hdphoto9.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12.jpeg"/><Relationship Id="rId7"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13.jpeg"/><Relationship Id="rId4" Type="http://schemas.microsoft.com/office/2007/relationships/hdphoto" Target="../media/hdphoto11.wdp"/></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15.wdp"/><Relationship Id="rId5" Type="http://schemas.openxmlformats.org/officeDocument/2006/relationships/image" Target="../media/image16.jpeg"/><Relationship Id="rId4" Type="http://schemas.microsoft.com/office/2007/relationships/hdphoto" Target="../media/hdphoto14.wdp"/></Relationships>
</file>

<file path=ppt/slides/_rels/slide16.xml.rels><?xml version="1.0" encoding="UTF-8" standalone="yes"?>
<Relationships xmlns="http://schemas.openxmlformats.org/package/2006/relationships"><Relationship Id="rId8" Type="http://schemas.microsoft.com/office/2007/relationships/hdphoto" Target="../media/hdphoto18.wdp"/><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17.wdp"/><Relationship Id="rId5" Type="http://schemas.openxmlformats.org/officeDocument/2006/relationships/image" Target="../media/image18.png"/><Relationship Id="rId4" Type="http://schemas.microsoft.com/office/2007/relationships/hdphoto" Target="../media/hdphoto16.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hdphoto" Target="../media/hdphoto21.wdp"/><Relationship Id="rId3" Type="http://schemas.openxmlformats.org/officeDocument/2006/relationships/image" Target="../media/image20.jpeg"/><Relationship Id="rId7"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20.wdp"/><Relationship Id="rId5" Type="http://schemas.openxmlformats.org/officeDocument/2006/relationships/image" Target="../media/image21.png"/><Relationship Id="rId4" Type="http://schemas.microsoft.com/office/2007/relationships/hdphoto" Target="../media/hdphoto19.wdp"/></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4.jpeg"/><Relationship Id="rId4" Type="http://schemas.microsoft.com/office/2007/relationships/hdphoto" Target="../media/hdphoto22.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24.wdp"/><Relationship Id="rId5" Type="http://schemas.openxmlformats.org/officeDocument/2006/relationships/image" Target="../media/image26.png"/><Relationship Id="rId4" Type="http://schemas.microsoft.com/office/2007/relationships/hdphoto" Target="../media/hdphoto23.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26.wdp"/></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28.wdp"/><Relationship Id="rId5" Type="http://schemas.openxmlformats.org/officeDocument/2006/relationships/image" Target="../media/image32.png"/><Relationship Id="rId4" Type="http://schemas.microsoft.com/office/2007/relationships/hdphoto" Target="../media/hdphoto27.wdp"/></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jpg"/><Relationship Id="rId4" Type="http://schemas.microsoft.com/office/2007/relationships/hdphoto" Target="../media/hdphoto29.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microsoft.com/office/2007/relationships/hdphoto" Target="../media/hdphoto30.wdp"/><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microsoft.com/office/2007/relationships/hdphoto" Target="../media/hdphoto32.wdp"/><Relationship Id="rId5" Type="http://schemas.openxmlformats.org/officeDocument/2006/relationships/image" Target="../media/image38.png"/><Relationship Id="rId4" Type="http://schemas.microsoft.com/office/2007/relationships/hdphoto" Target="../media/hdphoto31.wdp"/></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33.wdp"/></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1.jpg"/><Relationship Id="rId5" Type="http://schemas.openxmlformats.org/officeDocument/2006/relationships/image" Target="../media/image50.jpeg"/><Relationship Id="rId4" Type="http://schemas.openxmlformats.org/officeDocument/2006/relationships/image" Target="../media/image49.jpeg"/></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53.jpe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2.wdp"/></Relationships>
</file>

<file path=ppt/slides/_rels/slide8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3" name="Title 2"/>
          <p:cNvSpPr txBox="1">
            <a:spLocks noGrp="1"/>
          </p:cNvSpPr>
          <p:nvPr>
            <p:ph type="title"/>
          </p:nvPr>
        </p:nvSpPr>
        <p:spPr>
          <a:xfrm>
            <a:off x="483711" y="2458720"/>
            <a:ext cx="9072563" cy="1889760"/>
          </a:xfrm>
        </p:spPr>
        <p:txBody>
          <a:bodyPr>
            <a:normAutofit fontScale="90000"/>
          </a:bodyPr>
          <a:lstStyle/>
          <a:p>
            <a:r>
              <a:rPr lang="x-none"/>
              <a:t>INTERACTION</a:t>
            </a:r>
            <a:br>
              <a:rPr lang="x-none"/>
            </a:br>
            <a:r>
              <a:rPr lang="x-none"/>
              <a:t>PRINCIPLES FOR DESIGN</a:t>
            </a:r>
            <a:br>
              <a:rPr lang="x-none"/>
            </a:br>
            <a:endParaRPr lang="x-none"/>
          </a:p>
        </p:txBody>
      </p:sp>
      <p:sp>
        <p:nvSpPr>
          <p:cNvPr id="2" name="Text Placeholder 1"/>
          <p:cNvSpPr txBox="1">
            <a:spLocks noGrp="1"/>
          </p:cNvSpPr>
          <p:nvPr>
            <p:ph idx="1"/>
          </p:nvPr>
        </p:nvSpPr>
        <p:spPr>
          <a:xfrm>
            <a:off x="504031" y="1763926"/>
            <a:ext cx="9072563" cy="552554"/>
          </a:xfrm>
        </p:spPr>
        <p:txBody>
          <a:bodyPr>
            <a:normAutofit fontScale="92500" lnSpcReduction="10000"/>
          </a:bodyPr>
          <a:lstStyle/>
          <a:p>
            <a:pPr marL="0" lvl="0" indent="0" algn="ctr">
              <a:buNone/>
            </a:pPr>
            <a:r>
              <a:rPr lang="x-none"/>
              <a:t>Human Computer Interaction</a:t>
            </a:r>
          </a:p>
        </p:txBody>
      </p:sp>
      <p:sp>
        <p:nvSpPr>
          <p:cNvPr id="4" name="Text Placeholder 3"/>
          <p:cNvSpPr txBox="1">
            <a:spLocks noGrp="1"/>
          </p:cNvSpPr>
          <p:nvPr>
            <p:ph type="body" idx="4294967295"/>
          </p:nvPr>
        </p:nvSpPr>
        <p:spPr>
          <a:xfrm>
            <a:off x="3642769" y="4617812"/>
            <a:ext cx="6676889" cy="552554"/>
          </a:xfrm>
        </p:spPr>
        <p:txBody>
          <a:bodyPr>
            <a:normAutofit fontScale="92500" lnSpcReduction="10000"/>
          </a:bodyPr>
          <a:lstStyle/>
          <a:p>
            <a:pPr marL="0" lvl="0" indent="0" algn="ctr">
              <a:buNone/>
            </a:pPr>
            <a:r>
              <a:rPr lang="en-US" dirty="0"/>
              <a:t>Hoan Ng</a:t>
            </a:r>
            <a:endParaRPr lang="x-none"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page50">
    <p:spTree>
      <p:nvGrpSpPr>
        <p:cNvPr id="1" name=""/>
        <p:cNvGrpSpPr/>
        <p:nvPr/>
      </p:nvGrpSpPr>
      <p:grpSpPr>
        <a:xfrm>
          <a:off x="0" y="0"/>
          <a:ext cx="0" cy="0"/>
          <a:chOff x="0" y="0"/>
          <a:chExt cx="0" cy="0"/>
        </a:xfrm>
      </p:grpSpPr>
      <p:pic>
        <p:nvPicPr>
          <p:cNvPr id="2" name="Picture 6" descr="http://www.maplin.co.uk/images/Full/a62fj.jpg"/>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19000"/>
                    </a14:imgEffect>
                  </a14:imgLayer>
                </a14:imgProps>
              </a:ext>
            </a:extLst>
          </a:blip>
          <a:srcRect/>
          <a:stretch>
            <a:fillRect/>
          </a:stretch>
        </p:blipFill>
        <p:spPr>
          <a:xfrm>
            <a:off x="4095000" y="3150000"/>
            <a:ext cx="5568120" cy="3851279"/>
          </a:xfrm>
          <a:prstGeom prst="rect">
            <a:avLst/>
          </a:prstGeom>
          <a:noFill/>
          <a:ln>
            <a:noFill/>
          </a:ln>
        </p:spPr>
      </p:pic>
      <p:sp>
        <p:nvSpPr>
          <p:cNvPr id="3"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4"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3AD7A8FD-34A8-4C1A-99C5-F181774F0719}" type="slidenum">
              <a:t>10</a:t>
            </a:fld>
            <a:endParaRPr lang="x-none" sz="1400" b="0" i="0" u="none" strike="noStrike" kern="1200">
              <a:ln>
                <a:noFill/>
              </a:ln>
              <a:latin typeface="Arial" pitchFamily="18"/>
              <a:ea typeface="Andale Sans UI" pitchFamily="2"/>
              <a:cs typeface="Tahoma" pitchFamily="2"/>
            </a:endParaRPr>
          </a:p>
        </p:txBody>
      </p:sp>
      <p:sp>
        <p:nvSpPr>
          <p:cNvPr id="5" name="Title 4"/>
          <p:cNvSpPr txBox="1">
            <a:spLocks noGrp="1"/>
          </p:cNvSpPr>
          <p:nvPr>
            <p:ph type="title"/>
          </p:nvPr>
        </p:nvSpPr>
        <p:spPr/>
        <p:txBody>
          <a:bodyPr wrap="square" lIns="91440" tIns="45720" rIns="91440" bIns="45720" anchorCtr="0">
            <a:noAutofit/>
          </a:bodyPr>
          <a:lstStyle/>
          <a:p>
            <a:pPr lvl="0" hangingPunct="1"/>
            <a:r>
              <a:rPr lang="x-none"/>
              <a:t>Visibility</a:t>
            </a:r>
          </a:p>
        </p:txBody>
      </p:sp>
      <p:sp>
        <p:nvSpPr>
          <p:cNvPr id="7" name="Content Placeholder 6"/>
          <p:cNvSpPr>
            <a:spLocks noGrp="1"/>
          </p:cNvSpPr>
          <p:nvPr>
            <p:ph idx="1"/>
          </p:nvPr>
        </p:nvSpPr>
        <p:spPr/>
        <p:txBody>
          <a:bodyPr/>
          <a:lstStyle/>
          <a:p>
            <a:endParaRPr lang="en-US"/>
          </a:p>
        </p:txBody>
      </p:sp>
      <p:pic>
        <p:nvPicPr>
          <p:cNvPr id="6" name="Picture 4" descr="Universal Multi-Function Air Conditioner Remote Control"/>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14000"/>
                    </a14:imgEffect>
                  </a14:imgLayer>
                </a14:imgProps>
              </a:ext>
            </a:extLst>
          </a:blip>
          <a:srcRect/>
          <a:stretch>
            <a:fillRect/>
          </a:stretch>
        </p:blipFill>
        <p:spPr>
          <a:xfrm>
            <a:off x="78480" y="866159"/>
            <a:ext cx="6300000" cy="30344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page51">
    <p:spTree>
      <p:nvGrpSpPr>
        <p:cNvPr id="1" name=""/>
        <p:cNvGrpSpPr/>
        <p:nvPr/>
      </p:nvGrpSpPr>
      <p:grpSpPr>
        <a:xfrm>
          <a:off x="0" y="0"/>
          <a:ext cx="0" cy="0"/>
          <a:chOff x="0" y="0"/>
          <a:chExt cx="0" cy="0"/>
        </a:xfrm>
      </p:grpSpPr>
      <p:pic>
        <p:nvPicPr>
          <p:cNvPr id="2" name="Picture 2" descr="http://rochellepido.blog.friendster.com/2008/11/files/nokia_1200.jpg"/>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7000"/>
                    </a14:imgEffect>
                  </a14:imgLayer>
                </a14:imgProps>
              </a:ext>
            </a:extLst>
          </a:blip>
          <a:srcRect/>
          <a:stretch>
            <a:fillRect/>
          </a:stretch>
        </p:blipFill>
        <p:spPr>
          <a:xfrm>
            <a:off x="0" y="851759"/>
            <a:ext cx="6063840" cy="6063840"/>
          </a:xfrm>
          <a:prstGeom prst="rect">
            <a:avLst/>
          </a:prstGeom>
          <a:noFill/>
          <a:ln>
            <a:noFill/>
          </a:ln>
        </p:spPr>
      </p:pic>
      <p:sp>
        <p:nvSpPr>
          <p:cNvPr id="3"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4"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8A6D4C11-6375-4E70-A963-8BED83544FD1}" type="slidenum">
              <a:t>11</a:t>
            </a:fld>
            <a:endParaRPr lang="x-none" sz="1400" b="0" i="0" u="none" strike="noStrike" kern="1200">
              <a:ln>
                <a:noFill/>
              </a:ln>
              <a:latin typeface="Arial" pitchFamily="18"/>
              <a:ea typeface="Andale Sans UI" pitchFamily="2"/>
              <a:cs typeface="Tahoma" pitchFamily="2"/>
            </a:endParaRPr>
          </a:p>
        </p:txBody>
      </p:sp>
      <p:sp>
        <p:nvSpPr>
          <p:cNvPr id="5" name="Title 4"/>
          <p:cNvSpPr txBox="1">
            <a:spLocks noGrp="1"/>
          </p:cNvSpPr>
          <p:nvPr>
            <p:ph type="title"/>
          </p:nvPr>
        </p:nvSpPr>
        <p:spPr/>
        <p:txBody>
          <a:bodyPr wrap="square" lIns="91440" tIns="45720" rIns="91440" bIns="45720" anchorCtr="0">
            <a:noAutofit/>
          </a:bodyPr>
          <a:lstStyle/>
          <a:p>
            <a:pPr lvl="0" hangingPunct="1"/>
            <a:r>
              <a:rPr lang="x-none"/>
              <a:t>Visibility</a:t>
            </a:r>
          </a:p>
        </p:txBody>
      </p:sp>
      <p:sp>
        <p:nvSpPr>
          <p:cNvPr id="7" name="Content Placeholder 6"/>
          <p:cNvSpPr>
            <a:spLocks noGrp="1"/>
          </p:cNvSpPr>
          <p:nvPr>
            <p:ph idx="1"/>
          </p:nvPr>
        </p:nvSpPr>
        <p:spPr/>
        <p:txBody>
          <a:bodyPr/>
          <a:lstStyle/>
          <a:p>
            <a:endParaRPr lang="en-US"/>
          </a:p>
        </p:txBody>
      </p:sp>
      <p:pic>
        <p:nvPicPr>
          <p:cNvPr id="6" name="Picture 5" descr="Nokia_3210"/>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30000"/>
                    </a14:imgEffect>
                  </a14:imgLayer>
                </a14:imgProps>
              </a:ext>
            </a:extLst>
          </a:blip>
          <a:srcRect/>
          <a:stretch>
            <a:fillRect/>
          </a:stretch>
        </p:blipFill>
        <p:spPr>
          <a:xfrm>
            <a:off x="6098760" y="866159"/>
            <a:ext cx="2721240" cy="60494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page52">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FAAFC8EC-4F09-4CB6-B153-66A79723FE5A}" type="slidenum">
              <a:t>12</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Visibility</a:t>
            </a:r>
          </a:p>
        </p:txBody>
      </p:sp>
      <p:sp>
        <p:nvSpPr>
          <p:cNvPr id="12" name="Content Placeholder 11"/>
          <p:cNvSpPr>
            <a:spLocks noGrp="1"/>
          </p:cNvSpPr>
          <p:nvPr>
            <p:ph idx="1"/>
          </p:nvPr>
        </p:nvSpPr>
        <p:spPr/>
        <p:txBody>
          <a:bodyPr/>
          <a:lstStyle/>
          <a:p>
            <a:endParaRPr lang="en-US"/>
          </a:p>
        </p:txBody>
      </p:sp>
      <p:grpSp>
        <p:nvGrpSpPr>
          <p:cNvPr id="5" name="Group 14"/>
          <p:cNvGrpSpPr/>
          <p:nvPr/>
        </p:nvGrpSpPr>
        <p:grpSpPr>
          <a:xfrm>
            <a:off x="235800" y="1102320"/>
            <a:ext cx="3386160" cy="6063840"/>
            <a:chOff x="235800" y="1102320"/>
            <a:chExt cx="3386160" cy="6063840"/>
          </a:xfrm>
        </p:grpSpPr>
        <p:pic>
          <p:nvPicPr>
            <p:cNvPr id="6" name="Picture 2" descr="(picture of door)"/>
            <p:cNvPicPr>
              <a:picLocks noChangeAspect="1"/>
            </p:cNvPicPr>
            <p:nvPr/>
          </p:nvPicPr>
          <p:blipFill>
            <a:blip r:embed="rId3">
              <a:alphaModFix/>
            </a:blip>
            <a:srcRect/>
            <a:stretch>
              <a:fillRect/>
            </a:stretch>
          </p:blipFill>
          <p:spPr>
            <a:xfrm>
              <a:off x="235800" y="2440800"/>
              <a:ext cx="3386160" cy="4725360"/>
            </a:xfrm>
            <a:prstGeom prst="rect">
              <a:avLst/>
            </a:prstGeom>
            <a:noFill/>
            <a:ln>
              <a:noFill/>
            </a:ln>
          </p:spPr>
        </p:pic>
        <p:pic>
          <p:nvPicPr>
            <p:cNvPr id="7" name="Picture 4" descr="(picture of door sign)"/>
            <p:cNvPicPr>
              <a:picLocks noChangeAspect="1"/>
            </p:cNvPicPr>
            <p:nvPr/>
          </p:nvPicPr>
          <p:blipFill>
            <a:blip r:embed="rId4">
              <a:alphaModFix/>
              <a:extLst>
                <a:ext uri="{BEBA8EAE-BF5A-486C-A8C5-ECC9F3942E4B}">
                  <a14:imgProps xmlns:a14="http://schemas.microsoft.com/office/drawing/2010/main">
                    <a14:imgLayer r:embed="rId5">
                      <a14:imgEffect>
                        <a14:brightnessContrast bright="10000"/>
                      </a14:imgEffect>
                    </a14:imgLayer>
                  </a14:imgProps>
                </a:ext>
              </a:extLst>
            </a:blip>
            <a:srcRect/>
            <a:stretch>
              <a:fillRect/>
            </a:stretch>
          </p:blipFill>
          <p:spPr>
            <a:xfrm>
              <a:off x="1259639" y="1102320"/>
              <a:ext cx="1417680" cy="1197000"/>
            </a:xfrm>
            <a:prstGeom prst="rect">
              <a:avLst/>
            </a:prstGeom>
            <a:noFill/>
            <a:ln>
              <a:noFill/>
            </a:ln>
          </p:spPr>
        </p:pic>
      </p:grpSp>
      <p:grpSp>
        <p:nvGrpSpPr>
          <p:cNvPr id="8" name="Group 15"/>
          <p:cNvGrpSpPr/>
          <p:nvPr/>
        </p:nvGrpSpPr>
        <p:grpSpPr>
          <a:xfrm>
            <a:off x="4331160" y="3780000"/>
            <a:ext cx="5290560" cy="3356640"/>
            <a:chOff x="4331160" y="3780000"/>
            <a:chExt cx="5290560" cy="3356640"/>
          </a:xfrm>
        </p:grpSpPr>
        <p:pic>
          <p:nvPicPr>
            <p:cNvPr id="9" name="Picture 6" descr="File"/>
            <p:cNvPicPr>
              <a:picLocks noChangeAspect="1"/>
            </p:cNvPicPr>
            <p:nvPr/>
          </p:nvPicPr>
          <p:blipFill>
            <a:blip r:embed="rId6">
              <a:alphaModFix/>
              <a:extLst>
                <a:ext uri="{BEBA8EAE-BF5A-486C-A8C5-ECC9F3942E4B}">
                  <a14:imgProps xmlns:a14="http://schemas.microsoft.com/office/drawing/2010/main">
                    <a14:imgLayer r:embed="rId7">
                      <a14:imgEffect>
                        <a14:brightnessContrast bright="-9000"/>
                      </a14:imgEffect>
                    </a14:imgLayer>
                  </a14:imgProps>
                </a:ext>
              </a:extLst>
            </a:blip>
            <a:srcRect/>
            <a:stretch>
              <a:fillRect/>
            </a:stretch>
          </p:blipFill>
          <p:spPr>
            <a:xfrm>
              <a:off x="4331160" y="3780000"/>
              <a:ext cx="2520360" cy="3356640"/>
            </a:xfrm>
            <a:prstGeom prst="rect">
              <a:avLst/>
            </a:prstGeom>
            <a:noFill/>
            <a:ln>
              <a:noFill/>
            </a:ln>
          </p:spPr>
        </p:pic>
        <p:pic>
          <p:nvPicPr>
            <p:cNvPr id="10" name="Picture 8" descr="File"/>
            <p:cNvPicPr>
              <a:picLocks noChangeAspect="1"/>
            </p:cNvPicPr>
            <p:nvPr/>
          </p:nvPicPr>
          <p:blipFill>
            <a:blip r:embed="rId8">
              <a:alphaModFix/>
              <a:extLst>
                <a:ext uri="{BEBA8EAE-BF5A-486C-A8C5-ECC9F3942E4B}">
                  <a14:imgProps xmlns:a14="http://schemas.microsoft.com/office/drawing/2010/main">
                    <a14:imgLayer r:embed="rId9">
                      <a14:imgEffect>
                        <a14:brightnessContrast bright="23000"/>
                      </a14:imgEffect>
                    </a14:imgLayer>
                  </a14:imgProps>
                </a:ext>
              </a:extLst>
            </a:blip>
            <a:srcRect/>
            <a:stretch>
              <a:fillRect/>
            </a:stretch>
          </p:blipFill>
          <p:spPr>
            <a:xfrm>
              <a:off x="6851520" y="3780000"/>
              <a:ext cx="2770200" cy="2756880"/>
            </a:xfrm>
            <a:prstGeom prst="rect">
              <a:avLst/>
            </a:prstGeom>
            <a:noFill/>
            <a:ln>
              <a:noFill/>
            </a:ln>
          </p:spPr>
        </p:pic>
      </p:grpSp>
      <p:pic>
        <p:nvPicPr>
          <p:cNvPr id="11" name="Picture 9"/>
          <p:cNvPicPr>
            <a:picLocks noChangeAspect="1"/>
          </p:cNvPicPr>
          <p:nvPr/>
        </p:nvPicPr>
        <p:blipFill>
          <a:blip r:embed="rId10">
            <a:alphaModFix/>
            <a:extLst>
              <a:ext uri="{BEBA8EAE-BF5A-486C-A8C5-ECC9F3942E4B}">
                <a14:imgProps xmlns:a14="http://schemas.microsoft.com/office/drawing/2010/main">
                  <a14:imgLayer r:embed="rId11">
                    <a14:imgEffect>
                      <a14:brightnessContrast bright="-3000"/>
                    </a14:imgEffect>
                  </a14:imgLayer>
                </a14:imgProps>
              </a:ext>
            </a:extLst>
          </a:blip>
          <a:srcRect/>
          <a:stretch>
            <a:fillRect/>
          </a:stretch>
        </p:blipFill>
        <p:spPr>
          <a:xfrm>
            <a:off x="4095000" y="866159"/>
            <a:ext cx="5748840" cy="2379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Affordance">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948E7AA1-24EE-41A0-A54D-D53792E18EC8}" type="slidenum">
              <a:t>13</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Affordance</a:t>
            </a:r>
          </a:p>
        </p:txBody>
      </p:sp>
      <p:sp>
        <p:nvSpPr>
          <p:cNvPr id="6" name="Rectangle 5"/>
          <p:cNvSpPr/>
          <p:nvPr/>
        </p:nvSpPr>
        <p:spPr>
          <a:xfrm>
            <a:off x="834390" y="1596837"/>
            <a:ext cx="8370570" cy="5016758"/>
          </a:xfrm>
          <a:prstGeom prst="rect">
            <a:avLst/>
          </a:prstGeom>
        </p:spPr>
        <p:txBody>
          <a:bodyPr wrap="square">
            <a:spAutoFit/>
          </a:bodyPr>
          <a:lstStyle/>
          <a:p>
            <a:pPr marL="457200" indent="-457200">
              <a:buFont typeface="Arial" pitchFamily="34" charset="0"/>
              <a:buChar char="•"/>
            </a:pPr>
            <a:r>
              <a:rPr lang="en-US" sz="3200" dirty="0"/>
              <a:t>The affordances of an object determine, naturally, how it can be used</a:t>
            </a:r>
          </a:p>
          <a:p>
            <a:pPr marL="914400" lvl="1" indent="-457200">
              <a:buFont typeface="Courier New" panose="02070309020205020404" pitchFamily="49" charset="0"/>
              <a:buChar char="o"/>
            </a:pPr>
            <a:r>
              <a:rPr lang="en-US" sz="3200" dirty="0"/>
              <a:t>Chair affords sitting;</a:t>
            </a:r>
          </a:p>
          <a:p>
            <a:pPr marL="914400" lvl="1" indent="-457200">
              <a:buFont typeface="Courier New" panose="02070309020205020404" pitchFamily="49" charset="0"/>
              <a:buChar char="o"/>
            </a:pPr>
            <a:r>
              <a:rPr lang="en-US" sz="3200" dirty="0"/>
              <a:t>Button affords pushing</a:t>
            </a:r>
          </a:p>
          <a:p>
            <a:pPr marL="914400" lvl="1" indent="-457200">
              <a:buFont typeface="Courier New" panose="02070309020205020404" pitchFamily="49" charset="0"/>
              <a:buChar char="o"/>
            </a:pPr>
            <a:r>
              <a:rPr lang="en-US" sz="3200" dirty="0"/>
              <a:t>Scrollbar affords moving up &amp; down; </a:t>
            </a:r>
          </a:p>
          <a:p>
            <a:pPr marL="914400" lvl="1" indent="-457200">
              <a:buFont typeface="Courier New" panose="02070309020205020404" pitchFamily="49" charset="0"/>
              <a:buChar char="o"/>
            </a:pPr>
            <a:r>
              <a:rPr lang="en-US" sz="3200" dirty="0"/>
              <a:t>Textbox affords texting</a:t>
            </a:r>
          </a:p>
          <a:p>
            <a:pPr marL="457200" indent="-457200">
              <a:buFont typeface="Arial" pitchFamily="34" charset="0"/>
              <a:buChar char="•"/>
            </a:pPr>
            <a:r>
              <a:rPr lang="en-US" sz="3200" dirty="0"/>
              <a:t>By looking, users should know how to use the systems</a:t>
            </a:r>
          </a:p>
          <a:p>
            <a:pPr marL="457200" indent="-457200">
              <a:buFont typeface="Arial" pitchFamily="34" charset="0"/>
              <a:buChar char="•"/>
            </a:pPr>
            <a:r>
              <a:rPr lang="en-US" sz="3200" dirty="0"/>
              <a:t>Actual affordance </a:t>
            </a:r>
            <a:r>
              <a:rPr lang="en-US" sz="3200" dirty="0" err="1"/>
              <a:t>vs</a:t>
            </a:r>
            <a:r>
              <a:rPr lang="en-US" sz="3200" dirty="0"/>
              <a:t> Perceptual affordance</a:t>
            </a:r>
          </a:p>
          <a:p>
            <a:pPr marL="457200" indent="-457200">
              <a:buFont typeface="Arial" pitchFamily="34" charset="0"/>
              <a:buChar char="•"/>
            </a:pPr>
            <a:r>
              <a:rPr lang="en-US" sz="3200" dirty="0"/>
              <a:t>Affordances rely on learned conventions.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page54">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F3D82955-2699-410A-BF73-8EFD4DDD5B5B}" type="slidenum">
              <a:t>14</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Affordance</a:t>
            </a:r>
          </a:p>
        </p:txBody>
      </p:sp>
      <p:sp>
        <p:nvSpPr>
          <p:cNvPr id="14" name="Content Placeholder 13"/>
          <p:cNvSpPr>
            <a:spLocks noGrp="1"/>
          </p:cNvSpPr>
          <p:nvPr>
            <p:ph idx="1"/>
          </p:nvPr>
        </p:nvSpPr>
        <p:spPr/>
        <p:txBody>
          <a:bodyPr/>
          <a:lstStyle/>
          <a:p>
            <a:endParaRPr lang="en-US"/>
          </a:p>
        </p:txBody>
      </p:sp>
      <p:grpSp>
        <p:nvGrpSpPr>
          <p:cNvPr id="5" name="Group 11"/>
          <p:cNvGrpSpPr/>
          <p:nvPr/>
        </p:nvGrpSpPr>
        <p:grpSpPr>
          <a:xfrm>
            <a:off x="1417320" y="787320"/>
            <a:ext cx="7560000" cy="3260520"/>
            <a:chOff x="1417320" y="787320"/>
            <a:chExt cx="7560000" cy="3260520"/>
          </a:xfrm>
        </p:grpSpPr>
        <p:pic>
          <p:nvPicPr>
            <p:cNvPr id="6"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9000"/>
                      </a14:imgEffect>
                    </a14:imgLayer>
                  </a14:imgProps>
                </a:ext>
              </a:extLst>
            </a:blip>
            <a:srcRect/>
            <a:stretch>
              <a:fillRect/>
            </a:stretch>
          </p:blipFill>
          <p:spPr>
            <a:xfrm>
              <a:off x="2127600" y="787320"/>
              <a:ext cx="2833560" cy="3260520"/>
            </a:xfrm>
            <a:prstGeom prst="rect">
              <a:avLst/>
            </a:prstGeom>
            <a:noFill/>
            <a:ln>
              <a:noFill/>
            </a:ln>
          </p:spPr>
        </p:pic>
        <p:pic>
          <p:nvPicPr>
            <p:cNvPr id="7" name="Picture 3"/>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39000"/>
                      </a14:imgEffect>
                    </a14:imgLayer>
                  </a14:imgProps>
                </a:ext>
              </a:extLst>
            </a:blip>
            <a:srcRect/>
            <a:stretch>
              <a:fillRect/>
            </a:stretch>
          </p:blipFill>
          <p:spPr>
            <a:xfrm>
              <a:off x="5030640" y="818280"/>
              <a:ext cx="2788200" cy="3150720"/>
            </a:xfrm>
            <a:prstGeom prst="rect">
              <a:avLst/>
            </a:prstGeom>
            <a:noFill/>
            <a:ln>
              <a:noFill/>
            </a:ln>
          </p:spPr>
        </p:pic>
        <p:sp>
          <p:nvSpPr>
            <p:cNvPr id="8" name="Rectangle 3"/>
            <p:cNvSpPr/>
            <p:nvPr/>
          </p:nvSpPr>
          <p:spPr>
            <a:xfrm>
              <a:off x="1417320" y="1764000"/>
              <a:ext cx="945000" cy="708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533160" marR="0" lvl="0" indent="-533160" rtl="0" hangingPunct="1">
                <a:lnSpc>
                  <a:spcPct val="150000"/>
                </a:lnSpc>
                <a:spcBef>
                  <a:spcPts val="598"/>
                </a:spcBef>
                <a:spcAft>
                  <a:spcPts val="0"/>
                </a:spcAft>
                <a:buNone/>
                <a:tabLst/>
              </a:pPr>
              <a:r>
                <a:rPr lang="x-none" sz="2400" b="0" i="0" u="none" strike="noStrike" kern="1200">
                  <a:ln>
                    <a:noFill/>
                  </a:ln>
                  <a:latin typeface="Arial" pitchFamily="18"/>
                  <a:ea typeface="Andale Sans UI" pitchFamily="2"/>
                  <a:cs typeface="Tahoma" pitchFamily="2"/>
                </a:rPr>
                <a:t>Pull</a:t>
              </a:r>
            </a:p>
          </p:txBody>
        </p:sp>
        <p:sp>
          <p:nvSpPr>
            <p:cNvPr id="9" name="Rectangle 3"/>
            <p:cNvSpPr/>
            <p:nvPr/>
          </p:nvSpPr>
          <p:spPr>
            <a:xfrm>
              <a:off x="7796160" y="1764000"/>
              <a:ext cx="1181160" cy="708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533160" marR="0" lvl="0" indent="-533160" rtl="0" hangingPunct="1">
                <a:lnSpc>
                  <a:spcPct val="150000"/>
                </a:lnSpc>
                <a:spcBef>
                  <a:spcPts val="598"/>
                </a:spcBef>
                <a:spcAft>
                  <a:spcPts val="0"/>
                </a:spcAft>
                <a:buNone/>
                <a:tabLst/>
              </a:pPr>
              <a:r>
                <a:rPr lang="x-none" sz="2400" b="0" i="0" u="none" strike="noStrike" kern="1200">
                  <a:ln>
                    <a:noFill/>
                  </a:ln>
                  <a:latin typeface="Arial" pitchFamily="18"/>
                  <a:ea typeface="Andale Sans UI" pitchFamily="2"/>
                  <a:cs typeface="Tahoma" pitchFamily="2"/>
                </a:rPr>
                <a:t>Push</a:t>
              </a:r>
            </a:p>
          </p:txBody>
        </p:sp>
      </p:grpSp>
      <p:grpSp>
        <p:nvGrpSpPr>
          <p:cNvPr id="10" name="Group 15"/>
          <p:cNvGrpSpPr/>
          <p:nvPr/>
        </p:nvGrpSpPr>
        <p:grpSpPr>
          <a:xfrm>
            <a:off x="3228480" y="4057920"/>
            <a:ext cx="3858480" cy="3423240"/>
            <a:chOff x="3228480" y="4057920"/>
            <a:chExt cx="3858480" cy="3423240"/>
          </a:xfrm>
        </p:grpSpPr>
        <p:pic>
          <p:nvPicPr>
            <p:cNvPr id="11" name="Picture 5"/>
            <p:cNvPicPr>
              <a:picLocks noChangeAspect="1"/>
            </p:cNvPicPr>
            <p:nvPr/>
          </p:nvPicPr>
          <p:blipFill>
            <a:blip r:embed="rId7">
              <a:alphaModFix/>
              <a:extLst>
                <a:ext uri="{BEBA8EAE-BF5A-486C-A8C5-ECC9F3942E4B}">
                  <a14:imgProps xmlns:a14="http://schemas.microsoft.com/office/drawing/2010/main">
                    <a14:imgLayer r:embed="rId8">
                      <a14:imgEffect>
                        <a14:brightnessContrast bright="59000"/>
                      </a14:imgEffect>
                    </a14:imgLayer>
                  </a14:imgProps>
                </a:ext>
              </a:extLst>
            </a:blip>
            <a:srcRect/>
            <a:stretch>
              <a:fillRect/>
            </a:stretch>
          </p:blipFill>
          <p:spPr>
            <a:xfrm>
              <a:off x="3606120" y="4057920"/>
              <a:ext cx="3087360" cy="3423240"/>
            </a:xfrm>
            <a:prstGeom prst="rect">
              <a:avLst/>
            </a:prstGeom>
            <a:noFill/>
            <a:ln>
              <a:noFill/>
            </a:ln>
          </p:spPr>
        </p:pic>
        <p:sp>
          <p:nvSpPr>
            <p:cNvPr id="12" name="Rectangle 3"/>
            <p:cNvSpPr/>
            <p:nvPr/>
          </p:nvSpPr>
          <p:spPr>
            <a:xfrm>
              <a:off x="3228480" y="5197320"/>
              <a:ext cx="393840" cy="708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533160" marR="0" lvl="0" indent="-533160" rtl="0" hangingPunct="1">
                <a:lnSpc>
                  <a:spcPct val="150000"/>
                </a:lnSpc>
                <a:spcBef>
                  <a:spcPts val="598"/>
                </a:spcBef>
                <a:spcAft>
                  <a:spcPts val="0"/>
                </a:spcAft>
                <a:buNone/>
                <a:tabLst/>
              </a:pPr>
              <a:r>
                <a:rPr lang="x-none" sz="2400" b="0" i="0" u="none" strike="noStrike" kern="1200">
                  <a:ln>
                    <a:noFill/>
                  </a:ln>
                  <a:latin typeface="Arial" pitchFamily="18"/>
                  <a:ea typeface="Andale Sans UI" pitchFamily="2"/>
                  <a:cs typeface="Tahoma" pitchFamily="2"/>
                </a:rPr>
                <a:t>?</a:t>
              </a:r>
            </a:p>
          </p:txBody>
        </p:sp>
        <p:sp>
          <p:nvSpPr>
            <p:cNvPr id="13" name="Rectangle 3"/>
            <p:cNvSpPr/>
            <p:nvPr/>
          </p:nvSpPr>
          <p:spPr>
            <a:xfrm>
              <a:off x="6693480" y="5275800"/>
              <a:ext cx="393480" cy="70884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533160" marR="0" lvl="0" indent="-533160" rtl="0" hangingPunct="1">
                <a:lnSpc>
                  <a:spcPct val="150000"/>
                </a:lnSpc>
                <a:spcBef>
                  <a:spcPts val="499"/>
                </a:spcBef>
                <a:spcAft>
                  <a:spcPts val="0"/>
                </a:spcAft>
                <a:buNone/>
                <a:tabLst/>
              </a:pPr>
              <a:r>
                <a:rPr lang="x-none" sz="2000" b="0" i="0" u="none" strike="noStrike" kern="1200">
                  <a:ln>
                    <a:noFill/>
                  </a:ln>
                  <a:latin typeface="Arial" pitchFamily="18"/>
                  <a:ea typeface="Andale Sans UI" pitchFamily="2"/>
                  <a:cs typeface="Tahoma" pitchFamily="2"/>
                </a:rPr>
                <a:t>?</a:t>
              </a:r>
              <a:r>
                <a:rPr lang="en-US" sz="2000" b="0" i="0" u="none" strike="noStrike" kern="1200" dirty="0">
                  <a:ln>
                    <a:noFill/>
                  </a:ln>
                  <a:latin typeface="Arial" pitchFamily="18"/>
                  <a:ea typeface="Andale Sans UI" pitchFamily="2"/>
                  <a:cs typeface="Tahoma" pitchFamily="2"/>
                </a:rPr>
                <a:t>??</a:t>
              </a:r>
              <a:endParaRPr lang="x-none" sz="2000" b="0" i="0" u="none" strike="noStrike" kern="1200">
                <a:ln>
                  <a:noFill/>
                </a:ln>
                <a:latin typeface="Arial" pitchFamily="18"/>
                <a:ea typeface="Andale Sans UI" pitchFamily="2"/>
                <a:cs typeface="Tahoma" pitchFamily="2"/>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page55">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C6832376-51AA-4133-9572-62538D1EBED2}" type="slidenum">
              <a:t>15</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Affordance</a:t>
            </a:r>
          </a:p>
        </p:txBody>
      </p:sp>
      <p:sp>
        <p:nvSpPr>
          <p:cNvPr id="7" name="Content Placeholder 6"/>
          <p:cNvSpPr>
            <a:spLocks noGrp="1"/>
          </p:cNvSpPr>
          <p:nvPr>
            <p:ph idx="1"/>
          </p:nvPr>
        </p:nvSpPr>
        <p:spPr/>
        <p:txBody>
          <a:bodyPr/>
          <a:lstStyle/>
          <a:p>
            <a:endParaRPr lang="en-US"/>
          </a:p>
        </p:txBody>
      </p:sp>
      <p:pic>
        <p:nvPicPr>
          <p:cNvPr id="5" name="Picture 2" descr="(picture of knife)"/>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5000"/>
                    </a14:imgEffect>
                  </a14:imgLayer>
                </a14:imgProps>
              </a:ext>
            </a:extLst>
          </a:blip>
          <a:srcRect/>
          <a:stretch>
            <a:fillRect/>
          </a:stretch>
        </p:blipFill>
        <p:spPr>
          <a:xfrm>
            <a:off x="1495799" y="1181160"/>
            <a:ext cx="945360" cy="5775119"/>
          </a:xfrm>
          <a:prstGeom prst="rect">
            <a:avLst/>
          </a:prstGeom>
          <a:noFill/>
          <a:ln>
            <a:noFill/>
          </a:ln>
        </p:spPr>
      </p:pic>
      <p:pic>
        <p:nvPicPr>
          <p:cNvPr id="6" name="Picture 4" descr="http://shopping.for-us.co.uk/img/4/9090/1.jpg"/>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5000"/>
                    </a14:imgEffect>
                  </a14:imgLayer>
                </a14:imgProps>
              </a:ext>
            </a:extLst>
          </a:blip>
          <a:srcRect/>
          <a:stretch>
            <a:fillRect/>
          </a:stretch>
        </p:blipFill>
        <p:spPr>
          <a:xfrm>
            <a:off x="3780000" y="866159"/>
            <a:ext cx="5670360" cy="61635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page56">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27F343C5-6E99-4518-90A4-F24000A45F73}" type="slidenum">
              <a:t>16</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Affordance</a:t>
            </a:r>
          </a:p>
        </p:txBody>
      </p:sp>
      <p:sp>
        <p:nvSpPr>
          <p:cNvPr id="9" name="Content Placeholder 8"/>
          <p:cNvSpPr>
            <a:spLocks noGrp="1"/>
          </p:cNvSpPr>
          <p:nvPr>
            <p:ph idx="1"/>
          </p:nvPr>
        </p:nvSpPr>
        <p:spPr/>
        <p:txBody>
          <a:bodyPr/>
          <a:lstStyle/>
          <a:p>
            <a:endParaRPr lang="en-US"/>
          </a:p>
        </p:txBody>
      </p:sp>
      <p:pic>
        <p:nvPicPr>
          <p:cNvPr id="5"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5000"/>
                    </a14:imgEffect>
                  </a14:imgLayer>
                </a14:imgProps>
              </a:ext>
            </a:extLst>
          </a:blip>
          <a:srcRect/>
          <a:stretch>
            <a:fillRect/>
          </a:stretch>
        </p:blipFill>
        <p:spPr>
          <a:xfrm>
            <a:off x="157320" y="1882159"/>
            <a:ext cx="4173840" cy="3671279"/>
          </a:xfrm>
          <a:prstGeom prst="rect">
            <a:avLst/>
          </a:prstGeom>
          <a:noFill/>
          <a:ln>
            <a:noFill/>
          </a:ln>
        </p:spPr>
      </p:pic>
      <p:grpSp>
        <p:nvGrpSpPr>
          <p:cNvPr id="6" name="Group 9"/>
          <p:cNvGrpSpPr/>
          <p:nvPr/>
        </p:nvGrpSpPr>
        <p:grpSpPr>
          <a:xfrm>
            <a:off x="4646160" y="3228480"/>
            <a:ext cx="5197680" cy="3858479"/>
            <a:chOff x="4646160" y="3228480"/>
            <a:chExt cx="5197680" cy="3858479"/>
          </a:xfrm>
        </p:grpSpPr>
        <p:pic>
          <p:nvPicPr>
            <p:cNvPr id="7" name="Picture 3"/>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39000"/>
                      </a14:imgEffect>
                    </a14:imgLayer>
                  </a14:imgProps>
                </a:ext>
              </a:extLst>
            </a:blip>
            <a:srcRect/>
            <a:stretch>
              <a:fillRect/>
            </a:stretch>
          </p:blipFill>
          <p:spPr>
            <a:xfrm>
              <a:off x="4646160" y="3228480"/>
              <a:ext cx="4392360" cy="3858479"/>
            </a:xfrm>
            <a:prstGeom prst="rect">
              <a:avLst/>
            </a:prstGeom>
            <a:noFill/>
            <a:ln>
              <a:noFill/>
            </a:ln>
          </p:spPr>
        </p:pic>
        <p:pic>
          <p:nvPicPr>
            <p:cNvPr id="8" name="Picture 4"/>
            <p:cNvPicPr>
              <a:picLocks noChangeAspect="1"/>
            </p:cNvPicPr>
            <p:nvPr/>
          </p:nvPicPr>
          <p:blipFill>
            <a:blip r:embed="rId7">
              <a:alphaModFix/>
              <a:extLst>
                <a:ext uri="{BEBA8EAE-BF5A-486C-A8C5-ECC9F3942E4B}">
                  <a14:imgProps xmlns:a14="http://schemas.microsoft.com/office/drawing/2010/main">
                    <a14:imgLayer r:embed="rId8">
                      <a14:imgEffect>
                        <a14:brightnessContrast bright="16000"/>
                      </a14:imgEffect>
                    </a14:imgLayer>
                  </a14:imgProps>
                </a:ext>
              </a:extLst>
            </a:blip>
            <a:srcRect/>
            <a:stretch>
              <a:fillRect/>
            </a:stretch>
          </p:blipFill>
          <p:spPr>
            <a:xfrm>
              <a:off x="9258480" y="4606200"/>
              <a:ext cx="585360" cy="136980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Constraint">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CEECDD29-570C-4DA4-9988-BCFBF2615B5B}" type="slidenum">
              <a:t>17</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Constraint</a:t>
            </a:r>
          </a:p>
        </p:txBody>
      </p:sp>
      <p:sp>
        <p:nvSpPr>
          <p:cNvPr id="6" name="Rectangle 5"/>
          <p:cNvSpPr/>
          <p:nvPr/>
        </p:nvSpPr>
        <p:spPr>
          <a:xfrm>
            <a:off x="976630" y="1378675"/>
            <a:ext cx="7953530" cy="4031873"/>
          </a:xfrm>
          <a:prstGeom prst="rect">
            <a:avLst/>
          </a:prstGeom>
        </p:spPr>
        <p:txBody>
          <a:bodyPr wrap="square">
            <a:spAutoFit/>
          </a:bodyPr>
          <a:lstStyle/>
          <a:p>
            <a:pPr marL="457200" indent="-457200">
              <a:buFont typeface="Arial" pitchFamily="34" charset="0"/>
              <a:buChar char="•"/>
            </a:pPr>
            <a:r>
              <a:rPr lang="en-US" sz="3200" dirty="0"/>
              <a:t>Constraints limit the possible actions of an object.</a:t>
            </a:r>
          </a:p>
          <a:p>
            <a:pPr marL="457200" indent="-457200">
              <a:buFont typeface="Arial" pitchFamily="34" charset="0"/>
              <a:buChar char="•"/>
            </a:pPr>
            <a:r>
              <a:rPr lang="en-US" sz="3200" dirty="0"/>
              <a:t>Constraints prevent users from making errors.</a:t>
            </a:r>
          </a:p>
          <a:p>
            <a:pPr marL="457200" indent="-457200">
              <a:buFont typeface="Arial" pitchFamily="34" charset="0"/>
              <a:buChar char="•"/>
            </a:pPr>
            <a:r>
              <a:rPr lang="en-US" sz="3200" dirty="0"/>
              <a:t>Constraints can be</a:t>
            </a:r>
          </a:p>
          <a:p>
            <a:pPr marL="914400" lvl="1" indent="-457200">
              <a:buFont typeface="Courier New" pitchFamily="49" charset="0"/>
              <a:buChar char="o"/>
            </a:pPr>
            <a:r>
              <a:rPr lang="en-US" sz="3200" dirty="0"/>
              <a:t>Physical</a:t>
            </a:r>
          </a:p>
          <a:p>
            <a:pPr marL="914400" lvl="1" indent="-457200">
              <a:buFont typeface="Courier New" pitchFamily="49" charset="0"/>
              <a:buChar char="o"/>
            </a:pPr>
            <a:r>
              <a:rPr lang="en-US" sz="3200" dirty="0"/>
              <a:t>Logical</a:t>
            </a:r>
          </a:p>
          <a:p>
            <a:pPr marL="914400" lvl="1" indent="-457200">
              <a:buFont typeface="Courier New" pitchFamily="49" charset="0"/>
              <a:buChar char="o"/>
            </a:pPr>
            <a:r>
              <a:rPr lang="en-US" sz="3200" dirty="0"/>
              <a:t>Cultural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page58">
    <p:spTree>
      <p:nvGrpSpPr>
        <p:cNvPr id="1" name=""/>
        <p:cNvGrpSpPr/>
        <p:nvPr/>
      </p:nvGrpSpPr>
      <p:grpSpPr>
        <a:xfrm>
          <a:off x="0" y="0"/>
          <a:ext cx="0" cy="0"/>
          <a:chOff x="0" y="0"/>
          <a:chExt cx="0" cy="0"/>
        </a:xfrm>
      </p:grpSpPr>
      <p:pic>
        <p:nvPicPr>
          <p:cNvPr id="2" name="Picture 4" descr="http://i33.tinypic.com/348g4k4.jpg"/>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6000"/>
                    </a14:imgEffect>
                  </a14:imgLayer>
                </a14:imgProps>
              </a:ext>
            </a:extLst>
          </a:blip>
          <a:srcRect/>
          <a:stretch>
            <a:fillRect/>
          </a:stretch>
        </p:blipFill>
        <p:spPr>
          <a:xfrm>
            <a:off x="6142319" y="866159"/>
            <a:ext cx="3570120" cy="3302280"/>
          </a:xfrm>
          <a:prstGeom prst="rect">
            <a:avLst/>
          </a:prstGeom>
          <a:noFill/>
          <a:ln>
            <a:noFill/>
          </a:ln>
        </p:spPr>
      </p:pic>
      <p:pic>
        <p:nvPicPr>
          <p:cNvPr id="3" name="Picture 6" descr="http://www.cksinfo.com/clipart/electronics/computers/cables/ide-cable.png"/>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17000"/>
                    </a14:imgEffect>
                  </a14:imgLayer>
                </a14:imgProps>
              </a:ext>
            </a:extLst>
          </a:blip>
          <a:srcRect/>
          <a:stretch>
            <a:fillRect/>
          </a:stretch>
        </p:blipFill>
        <p:spPr>
          <a:xfrm>
            <a:off x="2835000" y="4173480"/>
            <a:ext cx="4803480" cy="3003120"/>
          </a:xfrm>
          <a:prstGeom prst="rect">
            <a:avLst/>
          </a:prstGeom>
          <a:noFill/>
          <a:ln>
            <a:noFill/>
          </a:ln>
        </p:spPr>
      </p:pic>
      <p:sp>
        <p:nvSpPr>
          <p:cNvPr id="4"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5"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2E11FC47-57D2-45E8-90C0-5A7CEFEC226F}" type="slidenum">
              <a:t>18</a:t>
            </a:fld>
            <a:endParaRPr lang="x-none" sz="1400" b="0" i="0" u="none" strike="noStrike" kern="1200">
              <a:ln>
                <a:noFill/>
              </a:ln>
              <a:latin typeface="Arial" pitchFamily="18"/>
              <a:ea typeface="Andale Sans UI" pitchFamily="2"/>
              <a:cs typeface="Tahoma" pitchFamily="2"/>
            </a:endParaRPr>
          </a:p>
        </p:txBody>
      </p:sp>
      <p:sp>
        <p:nvSpPr>
          <p:cNvPr id="6" name="Title 5"/>
          <p:cNvSpPr txBox="1">
            <a:spLocks noGrp="1"/>
          </p:cNvSpPr>
          <p:nvPr>
            <p:ph type="title"/>
          </p:nvPr>
        </p:nvSpPr>
        <p:spPr/>
        <p:txBody>
          <a:bodyPr wrap="square" lIns="91440" tIns="45720" rIns="91440" bIns="45720" anchorCtr="0">
            <a:noAutofit/>
          </a:bodyPr>
          <a:lstStyle/>
          <a:p>
            <a:pPr lvl="0" hangingPunct="1"/>
            <a:r>
              <a:rPr lang="x-none"/>
              <a:t>Constraint</a:t>
            </a:r>
          </a:p>
        </p:txBody>
      </p:sp>
      <p:sp>
        <p:nvSpPr>
          <p:cNvPr id="8" name="Content Placeholder 7"/>
          <p:cNvSpPr>
            <a:spLocks noGrp="1"/>
          </p:cNvSpPr>
          <p:nvPr>
            <p:ph idx="1"/>
          </p:nvPr>
        </p:nvSpPr>
        <p:spPr/>
        <p:txBody>
          <a:bodyPr/>
          <a:lstStyle/>
          <a:p>
            <a:endParaRPr lang="en-US"/>
          </a:p>
        </p:txBody>
      </p:sp>
      <p:pic>
        <p:nvPicPr>
          <p:cNvPr id="7" name="Picture 2" descr="http://www.upgradecomputermemory.com/images/products/large/256mb-ddr333-ram-memory-p-n-am33010-am33010.jpg"/>
          <p:cNvPicPr>
            <a:picLocks noChangeAspect="1"/>
          </p:cNvPicPr>
          <p:nvPr/>
        </p:nvPicPr>
        <p:blipFill>
          <a:blip r:embed="rId7">
            <a:alphaModFix/>
            <a:extLst>
              <a:ext uri="{BEBA8EAE-BF5A-486C-A8C5-ECC9F3942E4B}">
                <a14:imgProps xmlns:a14="http://schemas.microsoft.com/office/drawing/2010/main">
                  <a14:imgLayer r:embed="rId8">
                    <a14:imgEffect>
                      <a14:brightnessContrast bright="21000"/>
                    </a14:imgEffect>
                  </a14:imgLayer>
                </a14:imgProps>
              </a:ext>
            </a:extLst>
          </a:blip>
          <a:srcRect/>
          <a:stretch>
            <a:fillRect/>
          </a:stretch>
        </p:blipFill>
        <p:spPr>
          <a:xfrm>
            <a:off x="393480" y="1422720"/>
            <a:ext cx="4252680" cy="42523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page59">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1DBF046A-8EAE-48FF-AB70-00749148F1D3}" type="slidenum">
              <a:t>19</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Constraint</a:t>
            </a:r>
          </a:p>
        </p:txBody>
      </p:sp>
      <p:sp>
        <p:nvSpPr>
          <p:cNvPr id="7" name="Content Placeholder 6"/>
          <p:cNvSpPr>
            <a:spLocks noGrp="1"/>
          </p:cNvSpPr>
          <p:nvPr>
            <p:ph idx="1"/>
          </p:nvPr>
        </p:nvSpPr>
        <p:spPr/>
        <p:txBody>
          <a:bodyPr/>
          <a:lstStyle/>
          <a:p>
            <a:endParaRPr lang="en-US"/>
          </a:p>
        </p:txBody>
      </p:sp>
      <p:pic>
        <p:nvPicPr>
          <p:cNvPr id="5"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10000"/>
                    </a14:imgEffect>
                  </a14:imgLayer>
                </a14:imgProps>
              </a:ext>
            </a:extLst>
          </a:blip>
          <a:srcRect/>
          <a:stretch>
            <a:fillRect/>
          </a:stretch>
        </p:blipFill>
        <p:spPr>
          <a:xfrm>
            <a:off x="101520" y="1374159"/>
            <a:ext cx="5568480" cy="4173840"/>
          </a:xfrm>
          <a:prstGeom prst="rect">
            <a:avLst/>
          </a:prstGeom>
          <a:noFill/>
          <a:ln>
            <a:noFill/>
          </a:ln>
        </p:spPr>
      </p:pic>
      <p:pic>
        <p:nvPicPr>
          <p:cNvPr id="6" name="Picture 4"/>
          <p:cNvPicPr>
            <a:picLocks noChangeAspect="1"/>
          </p:cNvPicPr>
          <p:nvPr/>
        </p:nvPicPr>
        <p:blipFill>
          <a:blip r:embed="rId5">
            <a:alphaModFix/>
          </a:blip>
          <a:srcRect/>
          <a:stretch>
            <a:fillRect/>
          </a:stretch>
        </p:blipFill>
        <p:spPr>
          <a:xfrm>
            <a:off x="5197320" y="2598480"/>
            <a:ext cx="4630320" cy="43682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lstStyle/>
          <a:p>
            <a:pPr marL="457200" lvl="0" indent="-457200">
              <a:buFont typeface="Arial" panose="020B0604020202020204" pitchFamily="34" charset="0"/>
              <a:buChar char="•"/>
            </a:pPr>
            <a:endParaRPr lang="x-none" dirty="0"/>
          </a:p>
          <a:p>
            <a:pPr marL="457200" lvl="0" indent="-457200">
              <a:buSzPct val="45000"/>
              <a:buFont typeface="Arial" panose="020B0604020202020204" pitchFamily="34" charset="0"/>
              <a:buChar char="•"/>
            </a:pPr>
            <a:r>
              <a:rPr lang="x-none" dirty="0"/>
              <a:t>DonaldNorman, </a:t>
            </a:r>
            <a:r>
              <a:rPr lang="x-none" b="1" dirty="0"/>
              <a:t>The Design of Everyday Things, MITPress, 23 Dec 2013</a:t>
            </a:r>
            <a:endParaRPr lang="en-US" b="1" dirty="0"/>
          </a:p>
          <a:p>
            <a:pPr marL="457200" lvl="0" indent="-457200">
              <a:buSzPct val="45000"/>
              <a:buFont typeface="Arial" panose="020B0604020202020204" pitchFamily="34" charset="0"/>
              <a:buChar char="•"/>
            </a:pPr>
            <a:r>
              <a:rPr lang="en-US" b="1" dirty="0"/>
              <a:t>Tutorial Teaching </a:t>
            </a:r>
            <a:r>
              <a:rPr lang="en-US" dirty="0"/>
              <a:t>of</a:t>
            </a:r>
            <a:r>
              <a:rPr lang="en-US" b="1" dirty="0"/>
              <a:t> </a:t>
            </a:r>
            <a:r>
              <a:rPr lang="en-US" dirty="0"/>
              <a:t>Prof. Dr. Keith Andrews, Graz University of Technology </a:t>
            </a:r>
            <a:br>
              <a:rPr lang="en-US" dirty="0"/>
            </a:br>
            <a:r>
              <a:rPr lang="en-US" b="1" dirty="0"/>
              <a:t> </a:t>
            </a:r>
            <a:endParaRPr lang="x-none" b="1" dirty="0"/>
          </a:p>
        </p:txBody>
      </p:sp>
    </p:spTree>
    <p:extLst>
      <p:ext uri="{BB962C8B-B14F-4D97-AF65-F5344CB8AC3E}">
        <p14:creationId xmlns:p14="http://schemas.microsoft.com/office/powerpoint/2010/main" val="2503265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page60">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79D96424-46ED-4861-A5B7-EF7F302BD9B7}" type="slidenum">
              <a:t>20</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Constraint</a:t>
            </a:r>
          </a:p>
        </p:txBody>
      </p:sp>
      <p:sp>
        <p:nvSpPr>
          <p:cNvPr id="8" name="Content Placeholder 7"/>
          <p:cNvSpPr>
            <a:spLocks noGrp="1"/>
          </p:cNvSpPr>
          <p:nvPr>
            <p:ph idx="1"/>
          </p:nvPr>
        </p:nvSpPr>
        <p:spPr/>
        <p:txBody>
          <a:bodyPr/>
          <a:lstStyle/>
          <a:p>
            <a:endParaRPr lang="en-US"/>
          </a:p>
        </p:txBody>
      </p:sp>
      <p:pic>
        <p:nvPicPr>
          <p:cNvPr id="5" name="Picture 2" descr="(picture of projector screen)"/>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
                    </a14:imgEffect>
                  </a14:imgLayer>
                </a14:imgProps>
              </a:ext>
            </a:extLst>
          </a:blip>
          <a:srcRect/>
          <a:stretch>
            <a:fillRect/>
          </a:stretch>
        </p:blipFill>
        <p:spPr>
          <a:xfrm>
            <a:off x="6048000" y="2480400"/>
            <a:ext cx="3874320" cy="2913840"/>
          </a:xfrm>
          <a:prstGeom prst="rect">
            <a:avLst/>
          </a:prstGeom>
          <a:noFill/>
          <a:ln>
            <a:noFill/>
          </a:ln>
        </p:spPr>
      </p:pic>
      <p:pic>
        <p:nvPicPr>
          <p:cNvPr id="6" name="Picture 4" descr="Good design"/>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4000"/>
                    </a14:imgEffect>
                  </a14:imgLayer>
                </a14:imgProps>
              </a:ext>
            </a:extLst>
          </a:blip>
          <a:srcRect/>
          <a:stretch>
            <a:fillRect/>
          </a:stretch>
        </p:blipFill>
        <p:spPr>
          <a:xfrm>
            <a:off x="0" y="1333440"/>
            <a:ext cx="4506120" cy="2992320"/>
          </a:xfrm>
          <a:prstGeom prst="rect">
            <a:avLst/>
          </a:prstGeom>
          <a:noFill/>
          <a:ln>
            <a:noFill/>
          </a:ln>
        </p:spPr>
      </p:pic>
      <p:pic>
        <p:nvPicPr>
          <p:cNvPr id="7" name="Picture 6" descr="Bad design"/>
          <p:cNvPicPr>
            <a:picLocks noChangeAspect="1"/>
          </p:cNvPicPr>
          <p:nvPr/>
        </p:nvPicPr>
        <p:blipFill>
          <a:blip r:embed="rId7">
            <a:alphaModFix/>
            <a:extLst>
              <a:ext uri="{BEBA8EAE-BF5A-486C-A8C5-ECC9F3942E4B}">
                <a14:imgProps xmlns:a14="http://schemas.microsoft.com/office/drawing/2010/main">
                  <a14:imgLayer r:embed="rId8">
                    <a14:imgEffect>
                      <a14:brightnessContrast bright="-1000"/>
                    </a14:imgEffect>
                  </a14:imgLayer>
                </a14:imgProps>
              </a:ext>
            </a:extLst>
          </a:blip>
          <a:srcRect/>
          <a:stretch>
            <a:fillRect/>
          </a:stretch>
        </p:blipFill>
        <p:spPr>
          <a:xfrm>
            <a:off x="2268000" y="4325760"/>
            <a:ext cx="3780000" cy="316044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Mapping">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5172D766-84E6-4ED4-81C7-F85618388E76}" type="slidenum">
              <a:t>21</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Mapping</a:t>
            </a:r>
          </a:p>
        </p:txBody>
      </p:sp>
      <p:sp>
        <p:nvSpPr>
          <p:cNvPr id="7" name="Rectangle 6"/>
          <p:cNvSpPr/>
          <p:nvPr/>
        </p:nvSpPr>
        <p:spPr>
          <a:xfrm>
            <a:off x="814070" y="1757274"/>
            <a:ext cx="8116090" cy="2062103"/>
          </a:xfrm>
          <a:prstGeom prst="rect">
            <a:avLst/>
          </a:prstGeom>
        </p:spPr>
        <p:txBody>
          <a:bodyPr wrap="square">
            <a:spAutoFit/>
          </a:bodyPr>
          <a:lstStyle/>
          <a:p>
            <a:pPr marL="457200" indent="-457200">
              <a:buFont typeface="Arial" pitchFamily="34" charset="0"/>
              <a:buChar char="•"/>
            </a:pPr>
            <a:r>
              <a:rPr lang="en-US" sz="3200" dirty="0"/>
              <a:t>Mappings are the relationships between controls and their effects on a system.</a:t>
            </a:r>
          </a:p>
          <a:p>
            <a:pPr marL="457200" indent="-457200">
              <a:buFont typeface="Arial" pitchFamily="34" charset="0"/>
              <a:buChar char="•"/>
            </a:pPr>
            <a:r>
              <a:rPr lang="en-US" sz="3200" dirty="0"/>
              <a:t>Natural mappings take advantage of physical analogies and cultural standards.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page62">
    <p:bg>
      <p:bgPr>
        <a:noFill/>
        <a:effectLst/>
      </p:bgPr>
    </p:bg>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63EC68F8-BDEA-419C-87C6-50FBCC97D0F6}" type="slidenum">
              <a:t>22</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Mapping</a:t>
            </a:r>
          </a:p>
        </p:txBody>
      </p:sp>
      <p:sp>
        <p:nvSpPr>
          <p:cNvPr id="9" name="Content Placeholder 8"/>
          <p:cNvSpPr>
            <a:spLocks noGrp="1"/>
          </p:cNvSpPr>
          <p:nvPr>
            <p:ph idx="1"/>
          </p:nvPr>
        </p:nvSpPr>
        <p:spPr/>
        <p:txBody>
          <a:bodyPr/>
          <a:lstStyle/>
          <a:p>
            <a:endParaRPr lang="en-US"/>
          </a:p>
        </p:txBody>
      </p:sp>
      <p:grpSp>
        <p:nvGrpSpPr>
          <p:cNvPr id="5" name="Group 8"/>
          <p:cNvGrpSpPr/>
          <p:nvPr/>
        </p:nvGrpSpPr>
        <p:grpSpPr>
          <a:xfrm>
            <a:off x="315000" y="944640"/>
            <a:ext cx="4556880" cy="2336400"/>
            <a:chOff x="315000" y="944640"/>
            <a:chExt cx="4556880" cy="2336400"/>
          </a:xfrm>
        </p:grpSpPr>
        <p:pic>
          <p:nvPicPr>
            <p:cNvPr id="6"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2000"/>
                      </a14:imgEffect>
                    </a14:imgLayer>
                  </a14:imgProps>
                </a:ext>
              </a:extLst>
            </a:blip>
            <a:srcRect/>
            <a:stretch>
              <a:fillRect/>
            </a:stretch>
          </p:blipFill>
          <p:spPr>
            <a:xfrm>
              <a:off x="315000" y="944640"/>
              <a:ext cx="4556520" cy="1102320"/>
            </a:xfrm>
            <a:prstGeom prst="rect">
              <a:avLst/>
            </a:prstGeom>
            <a:noFill/>
            <a:ln>
              <a:noFill/>
            </a:ln>
          </p:spPr>
        </p:pic>
        <p:pic>
          <p:nvPicPr>
            <p:cNvPr id="7" name="Picture 3"/>
            <p:cNvPicPr>
              <a:picLocks noChangeAspect="1"/>
            </p:cNvPicPr>
            <p:nvPr/>
          </p:nvPicPr>
          <p:blipFill>
            <a:blip r:embed="rId5">
              <a:alphaModFix/>
            </a:blip>
            <a:srcRect/>
            <a:stretch>
              <a:fillRect/>
            </a:stretch>
          </p:blipFill>
          <p:spPr>
            <a:xfrm>
              <a:off x="315000" y="2283480"/>
              <a:ext cx="4556880" cy="997560"/>
            </a:xfrm>
            <a:prstGeom prst="rect">
              <a:avLst/>
            </a:prstGeom>
            <a:noFill/>
            <a:ln>
              <a:noFill/>
            </a:ln>
          </p:spPr>
        </p:pic>
      </p:grpSp>
      <p:pic>
        <p:nvPicPr>
          <p:cNvPr id="8" name="Picture 5" descr="(Hot water dispenser)"/>
          <p:cNvPicPr>
            <a:picLocks noChangeAspect="1"/>
          </p:cNvPicPr>
          <p:nvPr/>
        </p:nvPicPr>
        <p:blipFill>
          <a:blip r:embed="rId6">
            <a:alphaModFix/>
          </a:blip>
          <a:srcRect/>
          <a:stretch>
            <a:fillRect/>
          </a:stretch>
        </p:blipFill>
        <p:spPr>
          <a:xfrm>
            <a:off x="6615000" y="944640"/>
            <a:ext cx="2756160" cy="5957279"/>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name="page63">
    <p:bg>
      <p:bgPr>
        <a:noFill/>
        <a:effectLst/>
      </p:bgPr>
    </p:bg>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22441F86-9EF1-402E-AE38-FB1133E8900C}" type="slidenum">
              <a:t>23</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Mapping</a:t>
            </a:r>
          </a:p>
        </p:txBody>
      </p:sp>
      <p:sp>
        <p:nvSpPr>
          <p:cNvPr id="7" name="Content Placeholder 6"/>
          <p:cNvSpPr>
            <a:spLocks noGrp="1"/>
          </p:cNvSpPr>
          <p:nvPr>
            <p:ph idx="1"/>
          </p:nvPr>
        </p:nvSpPr>
        <p:spPr/>
        <p:txBody>
          <a:bodyPr/>
          <a:lstStyle/>
          <a:p>
            <a:endParaRPr lang="en-US"/>
          </a:p>
        </p:txBody>
      </p:sp>
      <p:pic>
        <p:nvPicPr>
          <p:cNvPr id="5"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31000"/>
                    </a14:imgEffect>
                  </a14:imgLayer>
                </a14:imgProps>
              </a:ext>
            </a:extLst>
          </a:blip>
          <a:srcRect/>
          <a:stretch>
            <a:fillRect/>
          </a:stretch>
        </p:blipFill>
        <p:spPr>
          <a:xfrm>
            <a:off x="2520000" y="1315800"/>
            <a:ext cx="4725000" cy="3408840"/>
          </a:xfrm>
          <a:prstGeom prst="rect">
            <a:avLst/>
          </a:prstGeom>
          <a:noFill/>
          <a:ln>
            <a:noFill/>
          </a:ln>
        </p:spPr>
      </p:pic>
      <p:pic>
        <p:nvPicPr>
          <p:cNvPr id="6" name="Picture 3"/>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16000"/>
                    </a14:imgEffect>
                  </a14:imgLayer>
                </a14:imgProps>
              </a:ext>
            </a:extLst>
          </a:blip>
          <a:srcRect/>
          <a:stretch>
            <a:fillRect/>
          </a:stretch>
        </p:blipFill>
        <p:spPr>
          <a:xfrm>
            <a:off x="1575000" y="5131040"/>
            <a:ext cx="6831720" cy="189036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name="page64">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D2FAF0F2-AA5F-41C0-8182-841CDD824F61}" type="slidenum">
              <a:t>24</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a:xfrm>
            <a:off x="504031" y="160497"/>
            <a:ext cx="9072563" cy="1259946"/>
          </a:xfrm>
        </p:spPr>
        <p:txBody>
          <a:bodyPr wrap="square" lIns="91440" tIns="45720" rIns="91440" bIns="45720" anchorCtr="0">
            <a:noAutofit/>
          </a:bodyPr>
          <a:lstStyle/>
          <a:p>
            <a:pPr lvl="0" hangingPunct="1"/>
            <a:r>
              <a:rPr lang="x-none"/>
              <a:t>Mapping</a:t>
            </a:r>
          </a:p>
        </p:txBody>
      </p:sp>
      <p:sp>
        <p:nvSpPr>
          <p:cNvPr id="7" name="Content Placeholder 6"/>
          <p:cNvSpPr>
            <a:spLocks noGrp="1"/>
          </p:cNvSpPr>
          <p:nvPr>
            <p:ph idx="1"/>
          </p:nvPr>
        </p:nvSpPr>
        <p:spPr/>
        <p:txBody>
          <a:bodyPr/>
          <a:lstStyle/>
          <a:p>
            <a:endParaRPr lang="en-US"/>
          </a:p>
        </p:txBody>
      </p:sp>
      <p:pic>
        <p:nvPicPr>
          <p:cNvPr id="5" name="Picture 5" descr="(picture of boombox)"/>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9000"/>
                    </a14:imgEffect>
                  </a14:imgLayer>
                </a14:imgProps>
              </a:ext>
            </a:extLst>
          </a:blip>
          <a:srcRect/>
          <a:stretch>
            <a:fillRect/>
          </a:stretch>
        </p:blipFill>
        <p:spPr>
          <a:xfrm>
            <a:off x="315000" y="1861839"/>
            <a:ext cx="7267680" cy="3780000"/>
          </a:xfrm>
          <a:prstGeom prst="rect">
            <a:avLst/>
          </a:prstGeom>
          <a:noFill/>
          <a:ln>
            <a:noFill/>
          </a:ln>
        </p:spPr>
      </p:pic>
      <p:pic>
        <p:nvPicPr>
          <p:cNvPr id="6" name="Picture 5" descr="(picture of connectors)"/>
          <p:cNvPicPr>
            <a:picLocks noChangeAspect="1"/>
          </p:cNvPicPr>
          <p:nvPr/>
        </p:nvPicPr>
        <p:blipFill>
          <a:blip r:embed="rId5">
            <a:alphaModFix/>
          </a:blip>
          <a:srcRect/>
          <a:stretch>
            <a:fillRect/>
          </a:stretch>
        </p:blipFill>
        <p:spPr>
          <a:xfrm>
            <a:off x="4794840" y="3228480"/>
            <a:ext cx="5206320" cy="393767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Class="entr"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D089BB9B-6F0A-409A-B5DC-B34910CA214C}" type="slidenum">
              <a:t>25</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Feedback</a:t>
            </a:r>
          </a:p>
        </p:txBody>
      </p:sp>
      <p:sp>
        <p:nvSpPr>
          <p:cNvPr id="6" name="Rectangle 5"/>
          <p:cNvSpPr/>
          <p:nvPr/>
        </p:nvSpPr>
        <p:spPr>
          <a:xfrm>
            <a:off x="1057910" y="1500595"/>
            <a:ext cx="7872250" cy="4031873"/>
          </a:xfrm>
          <a:prstGeom prst="rect">
            <a:avLst/>
          </a:prstGeom>
        </p:spPr>
        <p:txBody>
          <a:bodyPr wrap="square">
            <a:spAutoFit/>
          </a:bodyPr>
          <a:lstStyle/>
          <a:p>
            <a:pPr marL="457200" indent="-457200">
              <a:buFont typeface="Arial" pitchFamily="34" charset="0"/>
              <a:buChar char="•"/>
            </a:pPr>
            <a:r>
              <a:rPr lang="en-US" sz="3200" dirty="0"/>
              <a:t>Feedback is sending back to the user information about what action has been done.</a:t>
            </a:r>
          </a:p>
          <a:p>
            <a:pPr marL="457200" indent="-457200">
              <a:buFont typeface="Arial" pitchFamily="34" charset="0"/>
              <a:buChar char="•"/>
            </a:pPr>
            <a:r>
              <a:rPr lang="en-US" sz="3200" dirty="0"/>
              <a:t>Visibility of the effects of the operation tell whether if something worked correctly.</a:t>
            </a:r>
          </a:p>
          <a:p>
            <a:pPr marL="457200" indent="-457200">
              <a:buFont typeface="Arial" pitchFamily="34" charset="0"/>
              <a:buChar char="•"/>
            </a:pPr>
            <a:r>
              <a:rPr lang="en-US" sz="3200" dirty="0"/>
              <a:t>Feedback to ensure users know what to do next.</a:t>
            </a:r>
          </a:p>
          <a:p>
            <a:pPr marL="457200" indent="-457200">
              <a:buFont typeface="Arial" pitchFamily="34" charset="0"/>
              <a:buChar char="•"/>
            </a:pPr>
            <a:endParaRPr lang="en-US" sz="3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page66">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A5384152-3FF2-4120-9DCC-14E04C196D4C}" type="slidenum">
              <a:t>26</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Feedback</a:t>
            </a:r>
          </a:p>
        </p:txBody>
      </p:sp>
      <p:sp>
        <p:nvSpPr>
          <p:cNvPr id="7" name="Content Placeholder 6"/>
          <p:cNvSpPr>
            <a:spLocks noGrp="1"/>
          </p:cNvSpPr>
          <p:nvPr>
            <p:ph idx="1"/>
          </p:nvPr>
        </p:nvSpPr>
        <p:spPr/>
        <p:txBody>
          <a:bodyPr/>
          <a:lstStyle/>
          <a:p>
            <a:endParaRPr lang="en-US"/>
          </a:p>
        </p:txBody>
      </p:sp>
      <p:pic>
        <p:nvPicPr>
          <p:cNvPr id="5" name="Picture 4" descr="Universal Multi-Function Air Conditioner Remote Control"/>
          <p:cNvPicPr>
            <a:picLocks noChangeAspect="1"/>
          </p:cNvPicPr>
          <p:nvPr/>
        </p:nvPicPr>
        <p:blipFill>
          <a:blip r:embed="rId3">
            <a:alphaModFix/>
          </a:blip>
          <a:srcRect/>
          <a:stretch>
            <a:fillRect/>
          </a:stretch>
        </p:blipFill>
        <p:spPr>
          <a:xfrm>
            <a:off x="3386160" y="3937320"/>
            <a:ext cx="6300000" cy="3034440"/>
          </a:xfrm>
          <a:prstGeom prst="rect">
            <a:avLst/>
          </a:prstGeom>
          <a:noFill/>
          <a:ln>
            <a:noFill/>
          </a:ln>
        </p:spPr>
      </p:pic>
      <p:pic>
        <p:nvPicPr>
          <p:cNvPr id="6" name="Picture 2"/>
          <p:cNvPicPr>
            <a:picLocks noChangeAspect="1"/>
          </p:cNvPicPr>
          <p:nvPr/>
        </p:nvPicPr>
        <p:blipFill>
          <a:blip r:embed="rId4">
            <a:alphaModFix/>
            <a:extLst>
              <a:ext uri="{BEBA8EAE-BF5A-486C-A8C5-ECC9F3942E4B}">
                <a14:imgProps xmlns:a14="http://schemas.microsoft.com/office/drawing/2010/main">
                  <a14:imgLayer r:embed="rId5">
                    <a14:imgEffect>
                      <a14:brightnessContrast bright="-2000"/>
                    </a14:imgEffect>
                  </a14:imgLayer>
                </a14:imgProps>
              </a:ext>
            </a:extLst>
          </a:blip>
          <a:srcRect/>
          <a:stretch>
            <a:fillRect/>
          </a:stretch>
        </p:blipFill>
        <p:spPr>
          <a:xfrm>
            <a:off x="393480" y="866159"/>
            <a:ext cx="3071159" cy="3393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page67">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521E3B5E-AAFA-42B4-B308-985006A62D1E}" type="slidenum">
              <a:t>27</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Feedback</a:t>
            </a:r>
          </a:p>
        </p:txBody>
      </p:sp>
      <p:sp>
        <p:nvSpPr>
          <p:cNvPr id="7" name="Content Placeholder 6"/>
          <p:cNvSpPr>
            <a:spLocks noGrp="1"/>
          </p:cNvSpPr>
          <p:nvPr>
            <p:ph idx="1"/>
          </p:nvPr>
        </p:nvSpPr>
        <p:spPr/>
        <p:txBody>
          <a:bodyPr/>
          <a:lstStyle/>
          <a:p>
            <a:endParaRPr lang="en-US"/>
          </a:p>
        </p:txBody>
      </p:sp>
      <p:pic>
        <p:nvPicPr>
          <p:cNvPr id="5"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6000"/>
                    </a14:imgEffect>
                  </a14:imgLayer>
                </a14:imgProps>
              </a:ext>
            </a:extLst>
          </a:blip>
          <a:srcRect/>
          <a:stretch>
            <a:fillRect/>
          </a:stretch>
        </p:blipFill>
        <p:spPr>
          <a:xfrm>
            <a:off x="5040000" y="5591160"/>
            <a:ext cx="4961520" cy="1811160"/>
          </a:xfrm>
          <a:prstGeom prst="rect">
            <a:avLst/>
          </a:prstGeom>
          <a:noFill/>
          <a:ln>
            <a:noFill/>
          </a:ln>
        </p:spPr>
      </p:pic>
      <p:pic>
        <p:nvPicPr>
          <p:cNvPr id="6" name="Picture 3"/>
          <p:cNvPicPr>
            <a:picLocks noChangeAspect="1"/>
          </p:cNvPicPr>
          <p:nvPr/>
        </p:nvPicPr>
        <p:blipFill>
          <a:blip r:embed="rId5">
            <a:alphaModFix/>
            <a:extLst>
              <a:ext uri="{BEBA8EAE-BF5A-486C-A8C5-ECC9F3942E4B}">
                <a14:imgProps xmlns:a14="http://schemas.microsoft.com/office/drawing/2010/main">
                  <a14:imgLayer r:embed="rId6">
                    <a14:imgEffect>
                      <a14:brightnessContrast bright="-12000"/>
                    </a14:imgEffect>
                  </a14:imgLayer>
                </a14:imgProps>
              </a:ext>
            </a:extLst>
          </a:blip>
          <a:srcRect/>
          <a:stretch>
            <a:fillRect/>
          </a:stretch>
        </p:blipFill>
        <p:spPr>
          <a:xfrm>
            <a:off x="315000" y="1821199"/>
            <a:ext cx="5379480" cy="44888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page68">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CDDE4C22-DCB7-48B1-8C80-9F60B87DEC60}" type="slidenum">
              <a:t>28</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Feedback</a:t>
            </a:r>
          </a:p>
        </p:txBody>
      </p:sp>
      <p:sp>
        <p:nvSpPr>
          <p:cNvPr id="6" name="Content Placeholder 5"/>
          <p:cNvSpPr>
            <a:spLocks noGrp="1"/>
          </p:cNvSpPr>
          <p:nvPr>
            <p:ph idx="1"/>
          </p:nvPr>
        </p:nvSpPr>
        <p:spPr/>
        <p:txBody>
          <a:bodyPr/>
          <a:lstStyle/>
          <a:p>
            <a:endParaRPr lang="en-US"/>
          </a:p>
        </p:txBody>
      </p:sp>
      <p:pic>
        <p:nvPicPr>
          <p:cNvPr id="5"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3000"/>
                    </a14:imgEffect>
                  </a14:imgLayer>
                </a14:imgProps>
              </a:ext>
            </a:extLst>
          </a:blip>
          <a:srcRect/>
          <a:stretch>
            <a:fillRect/>
          </a:stretch>
        </p:blipFill>
        <p:spPr>
          <a:xfrm>
            <a:off x="1890000" y="1260000"/>
            <a:ext cx="6614640" cy="539712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page69">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E257DA76-C3A2-47EC-8F83-E78B257282DB}" type="slidenum">
              <a:t>29</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Principles for Design</a:t>
            </a:r>
          </a:p>
        </p:txBody>
      </p:sp>
      <p:sp>
        <p:nvSpPr>
          <p:cNvPr id="7" name="Content Placeholder 6"/>
          <p:cNvSpPr>
            <a:spLocks noGrp="1"/>
          </p:cNvSpPr>
          <p:nvPr>
            <p:ph idx="1"/>
          </p:nvPr>
        </p:nvSpPr>
        <p:spPr/>
        <p:txBody>
          <a:bodyPr/>
          <a:lstStyle/>
          <a:p>
            <a:pPr marL="457200" indent="-457200"/>
            <a:r>
              <a:rPr lang="en-US" sz="3600" dirty="0"/>
              <a:t>Visibility</a:t>
            </a:r>
          </a:p>
          <a:p>
            <a:pPr marL="457200" indent="-457200"/>
            <a:r>
              <a:rPr lang="en-US" sz="3600" dirty="0"/>
              <a:t>Affordance</a:t>
            </a:r>
          </a:p>
          <a:p>
            <a:pPr marL="457200" indent="-457200"/>
            <a:r>
              <a:rPr lang="en-US" sz="3600" dirty="0"/>
              <a:t>Constraint</a:t>
            </a:r>
          </a:p>
          <a:p>
            <a:pPr marL="457200" indent="-457200"/>
            <a:r>
              <a:rPr lang="en-US" sz="3600" dirty="0"/>
              <a:t>Mapping</a:t>
            </a:r>
          </a:p>
          <a:p>
            <a:pPr marL="457200" indent="-457200"/>
            <a:r>
              <a:rPr lang="en-US" sz="3600" dirty="0"/>
              <a:t>Feedback</a:t>
            </a:r>
          </a:p>
          <a:p>
            <a:endParaRPr lang="en-US" sz="3600" dirty="0"/>
          </a:p>
          <a:p>
            <a:r>
              <a:rPr lang="en-US" sz="3600" dirty="0">
                <a:sym typeface="Wingdings" pitchFamily="2" charset="2"/>
              </a:rPr>
              <a:t></a:t>
            </a:r>
            <a:r>
              <a:rPr lang="en-US" sz="3600" dirty="0"/>
              <a:t>The relationships of these principles</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spAutoFit/>
          </a:bodyPr>
          <a:lstStyle/>
          <a:p>
            <a:pPr lvl="0"/>
            <a:r>
              <a:rPr lang="x-none"/>
              <a:t>Content</a:t>
            </a:r>
          </a:p>
        </p:txBody>
      </p:sp>
      <p:sp>
        <p:nvSpPr>
          <p:cNvPr id="5" name="Content Placeholder 4"/>
          <p:cNvSpPr>
            <a:spLocks noGrp="1"/>
          </p:cNvSpPr>
          <p:nvPr>
            <p:ph idx="1"/>
          </p:nvPr>
        </p:nvSpPr>
        <p:spPr/>
        <p:txBody>
          <a:bodyPr/>
          <a:lstStyle/>
          <a:p>
            <a:endParaRPr lang="en-US"/>
          </a:p>
        </p:txBody>
      </p:sp>
      <p:pic>
        <p:nvPicPr>
          <p:cNvPr id="3"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32000"/>
                    </a14:imgEffect>
                  </a14:imgLayer>
                </a14:imgProps>
              </a:ext>
            </a:extLst>
          </a:blip>
          <a:srcRect/>
          <a:stretch>
            <a:fillRect/>
          </a:stretch>
        </p:blipFill>
        <p:spPr>
          <a:xfrm>
            <a:off x="369719" y="1368000"/>
            <a:ext cx="9350280" cy="5580000"/>
          </a:xfrm>
          <a:prstGeom prst="rect">
            <a:avLst/>
          </a:prstGeom>
          <a:noFill/>
          <a:ln>
            <a:noFill/>
          </a:ln>
        </p:spPr>
      </p:pic>
      <p:sp>
        <p:nvSpPr>
          <p:cNvPr id="4" name="TextBox 3"/>
          <p:cNvSpPr txBox="1"/>
          <p:nvPr/>
        </p:nvSpPr>
        <p:spPr>
          <a:xfrm>
            <a:off x="3060000" y="6956640"/>
            <a:ext cx="7020000" cy="603360"/>
          </a:xfrm>
          <a:prstGeom prst="rect">
            <a:avLst/>
          </a:prstGeom>
          <a:noFill/>
          <a:ln>
            <a:noFill/>
          </a:ln>
        </p:spPr>
        <p:txBody>
          <a:bodyPr vert="horz" wrap="none" lIns="90000" tIns="45000" rIns="90000" bIns="45000" compatLnSpc="0"/>
          <a:lstStyle/>
          <a:p>
            <a:pPr marL="0" marR="0" lvl="0" indent="0" rtl="0" hangingPunct="0">
              <a:lnSpc>
                <a:spcPct val="100000"/>
              </a:lnSpc>
              <a:spcBef>
                <a:spcPts val="0"/>
              </a:spcBef>
              <a:spcAft>
                <a:spcPts val="0"/>
              </a:spcAft>
              <a:buNone/>
              <a:tabLst/>
            </a:pPr>
            <a:r>
              <a:rPr lang="de-DE" sz="1200" b="0" i="0" u="none" strike="noStrike" kern="1200">
                <a:ln>
                  <a:noFill/>
                </a:ln>
                <a:latin typeface="Arial" pitchFamily="18"/>
                <a:ea typeface="Andale Sans UI" pitchFamily="2"/>
                <a:cs typeface="Tahoma" pitchFamily="2"/>
              </a:rPr>
              <a:t> The nature of Human-Computer Interaction. Adapted from the ACM SIGCHI</a:t>
            </a:r>
          </a:p>
          <a:p>
            <a:pPr marL="0" marR="0" lvl="0" indent="0" rtl="0" hangingPunct="0">
              <a:lnSpc>
                <a:spcPct val="100000"/>
              </a:lnSpc>
              <a:spcBef>
                <a:spcPts val="0"/>
              </a:spcBef>
              <a:spcAft>
                <a:spcPts val="0"/>
              </a:spcAft>
              <a:buNone/>
              <a:tabLst/>
            </a:pPr>
            <a:r>
              <a:rPr lang="de-DE" sz="1200" b="0" i="0" u="none" strike="noStrike" kern="1200">
                <a:ln>
                  <a:noFill/>
                </a:ln>
                <a:latin typeface="Arial" pitchFamily="18"/>
                <a:ea typeface="Andale Sans UI" pitchFamily="2"/>
                <a:cs typeface="Tahoma" pitchFamily="2"/>
              </a:rPr>
              <a:t>Curricula for Human-Computer Interaction [Hewett et al., 2002]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9FDA-2235-4A9D-8C5B-0E6947AC006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943D171-AE97-45AF-A2A8-4F4B80BB2422}"/>
              </a:ext>
            </a:extLst>
          </p:cNvPr>
          <p:cNvSpPr>
            <a:spLocks noGrp="1"/>
          </p:cNvSpPr>
          <p:nvPr>
            <p:ph idx="1"/>
          </p:nvPr>
        </p:nvSpPr>
        <p:spPr/>
        <p:txBody>
          <a:bodyPr/>
          <a:lstStyle/>
          <a:p>
            <a:pPr marL="0" indent="0" algn="ctr">
              <a:buNone/>
            </a:pPr>
            <a:r>
              <a:rPr lang="en-US" sz="6600" dirty="0"/>
              <a:t>How can we apply Norman’s principles to Interaction Design?</a:t>
            </a:r>
          </a:p>
          <a:p>
            <a:endParaRPr lang="en-US" dirty="0"/>
          </a:p>
        </p:txBody>
      </p:sp>
    </p:spTree>
    <p:extLst>
      <p:ext uri="{BB962C8B-B14F-4D97-AF65-F5344CB8AC3E}">
        <p14:creationId xmlns:p14="http://schemas.microsoft.com/office/powerpoint/2010/main" val="2054148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EEBE-9B84-45CF-80DF-00B852AC8680}"/>
              </a:ext>
            </a:extLst>
          </p:cNvPr>
          <p:cNvSpPr>
            <a:spLocks noGrp="1"/>
          </p:cNvSpPr>
          <p:nvPr>
            <p:ph type="title"/>
          </p:nvPr>
        </p:nvSpPr>
        <p:spPr/>
        <p:txBody>
          <a:bodyPr/>
          <a:lstStyle/>
          <a:p>
            <a:r>
              <a:rPr lang="en-US" dirty="0"/>
              <a:t>Visual GUIs design</a:t>
            </a:r>
          </a:p>
        </p:txBody>
      </p:sp>
      <p:sp>
        <p:nvSpPr>
          <p:cNvPr id="3" name="Content Placeholder 2">
            <a:extLst>
              <a:ext uri="{FF2B5EF4-FFF2-40B4-BE49-F238E27FC236}">
                <a16:creationId xmlns:a16="http://schemas.microsoft.com/office/drawing/2014/main" id="{5B29676E-228A-4246-8305-0560B54D48A4}"/>
              </a:ext>
            </a:extLst>
          </p:cNvPr>
          <p:cNvSpPr>
            <a:spLocks noGrp="1"/>
          </p:cNvSpPr>
          <p:nvPr>
            <p:ph idx="1"/>
          </p:nvPr>
        </p:nvSpPr>
        <p:spPr/>
        <p:txBody>
          <a:bodyPr>
            <a:normAutofit lnSpcReduction="10000"/>
          </a:bodyPr>
          <a:lstStyle/>
          <a:p>
            <a:r>
              <a:rPr lang="en-US" dirty="0"/>
              <a:t>Communication via Visual Language</a:t>
            </a:r>
          </a:p>
          <a:p>
            <a:r>
              <a:rPr lang="en-US" dirty="0"/>
              <a:t>Functional &gt; Aesthetic</a:t>
            </a:r>
          </a:p>
          <a:p>
            <a:r>
              <a:rPr lang="en-US" dirty="0"/>
              <a:t>Simplicity &gt; realism</a:t>
            </a:r>
          </a:p>
          <a:p>
            <a:r>
              <a:rPr lang="en-US" dirty="0"/>
              <a:t>Geometry: scale, contrast &amp; proportion</a:t>
            </a:r>
          </a:p>
          <a:p>
            <a:r>
              <a:rPr lang="en-US" dirty="0"/>
              <a:t>Management: visual organization</a:t>
            </a:r>
          </a:p>
          <a:p>
            <a:r>
              <a:rPr lang="en-US" dirty="0"/>
              <a:t>Grids: modular visual design</a:t>
            </a:r>
          </a:p>
          <a:p>
            <a:r>
              <a:rPr lang="en-US" dirty="0"/>
              <a:t>Semiotics: icons &amp; symbols as signs</a:t>
            </a:r>
          </a:p>
          <a:p>
            <a:r>
              <a:rPr lang="en-US" dirty="0"/>
              <a:t>Style</a:t>
            </a:r>
          </a:p>
        </p:txBody>
      </p:sp>
    </p:spTree>
    <p:extLst>
      <p:ext uri="{BB962C8B-B14F-4D97-AF65-F5344CB8AC3E}">
        <p14:creationId xmlns:p14="http://schemas.microsoft.com/office/powerpoint/2010/main" val="3892974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AC3A6-FF77-4EA9-9F88-C99B4C11C8E3}"/>
              </a:ext>
            </a:extLst>
          </p:cNvPr>
          <p:cNvSpPr>
            <a:spLocks noGrp="1"/>
          </p:cNvSpPr>
          <p:nvPr>
            <p:ph type="title"/>
          </p:nvPr>
        </p:nvSpPr>
        <p:spPr/>
        <p:txBody>
          <a:bodyPr/>
          <a:lstStyle/>
          <a:p>
            <a:r>
              <a:rPr lang="en-US" dirty="0"/>
              <a:t>Visual language</a:t>
            </a:r>
          </a:p>
        </p:txBody>
      </p:sp>
      <p:sp>
        <p:nvSpPr>
          <p:cNvPr id="3" name="Content Placeholder 2">
            <a:extLst>
              <a:ext uri="{FF2B5EF4-FFF2-40B4-BE49-F238E27FC236}">
                <a16:creationId xmlns:a16="http://schemas.microsoft.com/office/drawing/2014/main" id="{5CB4D6AF-6882-4531-8067-A41EA576F4E5}"/>
              </a:ext>
            </a:extLst>
          </p:cNvPr>
          <p:cNvSpPr>
            <a:spLocks noGrp="1"/>
          </p:cNvSpPr>
          <p:nvPr>
            <p:ph idx="1"/>
          </p:nvPr>
        </p:nvSpPr>
        <p:spPr/>
        <p:txBody>
          <a:bodyPr/>
          <a:lstStyle/>
          <a:p>
            <a:r>
              <a:rPr lang="en-US" dirty="0"/>
              <a:t>Vocabulary by visual elements</a:t>
            </a:r>
          </a:p>
          <a:p>
            <a:r>
              <a:rPr lang="en-US" dirty="0"/>
              <a:t>Syntax by usage rules for elements</a:t>
            </a:r>
          </a:p>
          <a:p>
            <a:r>
              <a:rPr lang="en-US" dirty="0"/>
              <a:t>Literacy by experience of designer &amp; user</a:t>
            </a:r>
          </a:p>
          <a:p>
            <a:r>
              <a:rPr lang="en-US" dirty="0"/>
              <a:t>Style skill by w/ vocabulary &amp; syntax</a:t>
            </a:r>
          </a:p>
        </p:txBody>
      </p:sp>
    </p:spTree>
    <p:extLst>
      <p:ext uri="{BB962C8B-B14F-4D97-AF65-F5344CB8AC3E}">
        <p14:creationId xmlns:p14="http://schemas.microsoft.com/office/powerpoint/2010/main" val="3076693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37CA-F7F8-4284-8130-E37AFC961901}"/>
              </a:ext>
            </a:extLst>
          </p:cNvPr>
          <p:cNvSpPr>
            <a:spLocks noGrp="1"/>
          </p:cNvSpPr>
          <p:nvPr>
            <p:ph type="title"/>
          </p:nvPr>
        </p:nvSpPr>
        <p:spPr/>
        <p:txBody>
          <a:bodyPr/>
          <a:lstStyle/>
          <a:p>
            <a:r>
              <a:rPr lang="en-US" dirty="0"/>
              <a:t>Elegance and Simplicity</a:t>
            </a:r>
          </a:p>
        </p:txBody>
      </p:sp>
      <p:sp>
        <p:nvSpPr>
          <p:cNvPr id="3" name="Content Placeholder 2">
            <a:extLst>
              <a:ext uri="{FF2B5EF4-FFF2-40B4-BE49-F238E27FC236}">
                <a16:creationId xmlns:a16="http://schemas.microsoft.com/office/drawing/2014/main" id="{AA1F5E39-BAA0-47A1-8EA5-6555367D035E}"/>
              </a:ext>
            </a:extLst>
          </p:cNvPr>
          <p:cNvSpPr>
            <a:spLocks noGrp="1"/>
          </p:cNvSpPr>
          <p:nvPr>
            <p:ph idx="1"/>
          </p:nvPr>
        </p:nvSpPr>
        <p:spPr/>
        <p:txBody>
          <a:bodyPr/>
          <a:lstStyle/>
          <a:p>
            <a:r>
              <a:rPr lang="en-US" dirty="0"/>
              <a:t>Reduce design elements to a minimum</a:t>
            </a:r>
          </a:p>
          <a:p>
            <a:pPr lvl="1"/>
            <a:r>
              <a:rPr lang="en-US" dirty="0"/>
              <a:t>functionality not photo-realism</a:t>
            </a:r>
          </a:p>
          <a:p>
            <a:pPr lvl="1"/>
            <a:r>
              <a:rPr lang="en-US" dirty="0"/>
              <a:t>reduce visual search (and cognitive) load</a:t>
            </a:r>
          </a:p>
          <a:p>
            <a:r>
              <a:rPr lang="en-US" dirty="0"/>
              <a:t>Simple designs are more: approachable recognizable, remembered usable (immediately and thereafter)</a:t>
            </a:r>
          </a:p>
        </p:txBody>
      </p:sp>
    </p:spTree>
    <p:extLst>
      <p:ext uri="{BB962C8B-B14F-4D97-AF65-F5344CB8AC3E}">
        <p14:creationId xmlns:p14="http://schemas.microsoft.com/office/powerpoint/2010/main" val="6149197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7ED3E-18F6-46FF-9248-CF3077006279}"/>
              </a:ext>
            </a:extLst>
          </p:cNvPr>
          <p:cNvSpPr>
            <a:spLocks noGrp="1"/>
          </p:cNvSpPr>
          <p:nvPr>
            <p:ph type="title"/>
          </p:nvPr>
        </p:nvSpPr>
        <p:spPr/>
        <p:txBody>
          <a:bodyPr/>
          <a:lstStyle/>
          <a:p>
            <a:r>
              <a:rPr lang="en-US" dirty="0"/>
              <a:t>Reduction</a:t>
            </a:r>
          </a:p>
        </p:txBody>
      </p:sp>
      <p:sp>
        <p:nvSpPr>
          <p:cNvPr id="3" name="Content Placeholder 2">
            <a:extLst>
              <a:ext uri="{FF2B5EF4-FFF2-40B4-BE49-F238E27FC236}">
                <a16:creationId xmlns:a16="http://schemas.microsoft.com/office/drawing/2014/main" id="{17BADBC3-CD20-49D7-B601-16F47731DBAD}"/>
              </a:ext>
            </a:extLst>
          </p:cNvPr>
          <p:cNvSpPr>
            <a:spLocks noGrp="1"/>
          </p:cNvSpPr>
          <p:nvPr>
            <p:ph idx="1"/>
          </p:nvPr>
        </p:nvSpPr>
        <p:spPr/>
        <p:txBody>
          <a:bodyPr>
            <a:normAutofit lnSpcReduction="10000"/>
          </a:bodyPr>
          <a:lstStyle/>
          <a:p>
            <a:r>
              <a:rPr lang="en-US" dirty="0"/>
              <a:t>Determine essential qualities(adjectives) -- color, labels, controls</a:t>
            </a:r>
          </a:p>
          <a:p>
            <a:r>
              <a:rPr lang="en-US" dirty="0"/>
              <a:t>Is each element needed? Would the design suffer if removed?</a:t>
            </a:r>
          </a:p>
          <a:p>
            <a:r>
              <a:rPr lang="en-US" dirty="0"/>
              <a:t>Test element's necessity by removing it. If design is fine omit element.</a:t>
            </a:r>
          </a:p>
          <a:p>
            <a:r>
              <a:rPr lang="en-US" dirty="0"/>
              <a:t>Omitted elements can be indirectly accessible via menus -- option</a:t>
            </a:r>
          </a:p>
          <a:p>
            <a:r>
              <a:rPr lang="en-US" dirty="0"/>
              <a:t>buttons</a:t>
            </a:r>
          </a:p>
        </p:txBody>
      </p:sp>
    </p:spTree>
    <p:extLst>
      <p:ext uri="{BB962C8B-B14F-4D97-AF65-F5344CB8AC3E}">
        <p14:creationId xmlns:p14="http://schemas.microsoft.com/office/powerpoint/2010/main" val="2014536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5FB28-2859-4D73-B386-E4794203FF56}"/>
              </a:ext>
            </a:extLst>
          </p:cNvPr>
          <p:cNvSpPr>
            <a:spLocks noGrp="1"/>
          </p:cNvSpPr>
          <p:nvPr>
            <p:ph type="title"/>
          </p:nvPr>
        </p:nvSpPr>
        <p:spPr/>
        <p:txBody>
          <a:bodyPr/>
          <a:lstStyle/>
          <a:p>
            <a:r>
              <a:rPr lang="en-US" dirty="0"/>
              <a:t>Regulation</a:t>
            </a:r>
          </a:p>
        </p:txBody>
      </p:sp>
      <p:sp>
        <p:nvSpPr>
          <p:cNvPr id="3" name="Content Placeholder 2">
            <a:extLst>
              <a:ext uri="{FF2B5EF4-FFF2-40B4-BE49-F238E27FC236}">
                <a16:creationId xmlns:a16="http://schemas.microsoft.com/office/drawing/2014/main" id="{E064CD3C-D260-4333-9575-F3FC9276E925}"/>
              </a:ext>
            </a:extLst>
          </p:cNvPr>
          <p:cNvSpPr>
            <a:spLocks noGrp="1"/>
          </p:cNvSpPr>
          <p:nvPr>
            <p:ph idx="1"/>
          </p:nvPr>
        </p:nvSpPr>
        <p:spPr/>
        <p:txBody>
          <a:bodyPr/>
          <a:lstStyle/>
          <a:p>
            <a:r>
              <a:rPr lang="en-US" dirty="0"/>
              <a:t>Use regular shapes, simple contours, muted colors</a:t>
            </a:r>
          </a:p>
          <a:p>
            <a:r>
              <a:rPr lang="en-US" dirty="0"/>
              <a:t>Make multiple similar forms visual properties identical (size, shape,</a:t>
            </a:r>
          </a:p>
          <a:p>
            <a:r>
              <a:rPr lang="en-US" dirty="0"/>
              <a:t>alignment, spacing ...)</a:t>
            </a:r>
          </a:p>
          <a:p>
            <a:r>
              <a:rPr lang="en-US" dirty="0"/>
              <a:t>Limit font variation to few sizes in two families</a:t>
            </a:r>
          </a:p>
          <a:p>
            <a:r>
              <a:rPr lang="en-US" dirty="0"/>
              <a:t>Do not regularize </a:t>
            </a:r>
            <a:r>
              <a:rPr lang="en-US" b="1" i="1" dirty="0"/>
              <a:t>critical elements </a:t>
            </a:r>
            <a:r>
              <a:rPr lang="en-US" dirty="0"/>
              <a:t>-- make them stand out (novel)</a:t>
            </a:r>
          </a:p>
        </p:txBody>
      </p:sp>
    </p:spTree>
    <p:extLst>
      <p:ext uri="{BB962C8B-B14F-4D97-AF65-F5344CB8AC3E}">
        <p14:creationId xmlns:p14="http://schemas.microsoft.com/office/powerpoint/2010/main" val="2152091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71A5-E961-4A30-A5D7-A71D83186A8B}"/>
              </a:ext>
            </a:extLst>
          </p:cNvPr>
          <p:cNvSpPr>
            <a:spLocks noGrp="1"/>
          </p:cNvSpPr>
          <p:nvPr>
            <p:ph type="title"/>
          </p:nvPr>
        </p:nvSpPr>
        <p:spPr/>
        <p:txBody>
          <a:bodyPr/>
          <a:lstStyle/>
          <a:p>
            <a:r>
              <a:rPr lang="en-US" dirty="0"/>
              <a:t>Leverage Design Rules /Elements</a:t>
            </a:r>
          </a:p>
        </p:txBody>
      </p:sp>
      <p:sp>
        <p:nvSpPr>
          <p:cNvPr id="3" name="Content Placeholder 2">
            <a:extLst>
              <a:ext uri="{FF2B5EF4-FFF2-40B4-BE49-F238E27FC236}">
                <a16:creationId xmlns:a16="http://schemas.microsoft.com/office/drawing/2014/main" id="{5F4E339E-8488-4CA2-9675-63F00BBBBE77}"/>
              </a:ext>
            </a:extLst>
          </p:cNvPr>
          <p:cNvSpPr>
            <a:spLocks noGrp="1"/>
          </p:cNvSpPr>
          <p:nvPr>
            <p:ph idx="1"/>
          </p:nvPr>
        </p:nvSpPr>
        <p:spPr/>
        <p:txBody>
          <a:bodyPr/>
          <a:lstStyle/>
          <a:p>
            <a:r>
              <a:rPr lang="en-US" dirty="0"/>
              <a:t>Find multiple elements doing similar functions</a:t>
            </a:r>
          </a:p>
          <a:p>
            <a:r>
              <a:rPr lang="en-US" dirty="0"/>
              <a:t>Design a combined element for the functions</a:t>
            </a:r>
          </a:p>
          <a:p>
            <a:r>
              <a:rPr lang="en-US" dirty="0"/>
              <a:t>Do not overload the modality of elements.</a:t>
            </a:r>
          </a:p>
          <a:p>
            <a:r>
              <a:rPr lang="en-US" dirty="0"/>
              <a:t>Design trade off between simple interface and cognitive load (rules for use)</a:t>
            </a:r>
          </a:p>
        </p:txBody>
      </p:sp>
    </p:spTree>
    <p:extLst>
      <p:ext uri="{BB962C8B-B14F-4D97-AF65-F5344CB8AC3E}">
        <p14:creationId xmlns:p14="http://schemas.microsoft.com/office/powerpoint/2010/main" val="29013148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71A5-E961-4A30-A5D7-A71D83186A8B}"/>
              </a:ext>
            </a:extLst>
          </p:cNvPr>
          <p:cNvSpPr>
            <a:spLocks noGrp="1"/>
          </p:cNvSpPr>
          <p:nvPr>
            <p:ph type="title"/>
          </p:nvPr>
        </p:nvSpPr>
        <p:spPr/>
        <p:txBody>
          <a:bodyPr/>
          <a:lstStyle/>
          <a:p>
            <a:r>
              <a:rPr lang="en-US" dirty="0"/>
              <a:t>Leverage Design Rules /Elements</a:t>
            </a:r>
          </a:p>
        </p:txBody>
      </p:sp>
      <p:sp>
        <p:nvSpPr>
          <p:cNvPr id="3" name="Content Placeholder 2">
            <a:extLst>
              <a:ext uri="{FF2B5EF4-FFF2-40B4-BE49-F238E27FC236}">
                <a16:creationId xmlns:a16="http://schemas.microsoft.com/office/drawing/2014/main" id="{5F4E339E-8488-4CA2-9675-63F00BBBBE7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9B52D35-032E-4A76-BC11-15F4A68CDF5D}"/>
              </a:ext>
            </a:extLst>
          </p:cNvPr>
          <p:cNvPicPr>
            <a:picLocks noChangeAspect="1"/>
          </p:cNvPicPr>
          <p:nvPr/>
        </p:nvPicPr>
        <p:blipFill>
          <a:blip r:embed="rId2"/>
          <a:stretch>
            <a:fillRect/>
          </a:stretch>
        </p:blipFill>
        <p:spPr>
          <a:xfrm>
            <a:off x="504031" y="2180003"/>
            <a:ext cx="9072563" cy="3675674"/>
          </a:xfrm>
          <a:prstGeom prst="rect">
            <a:avLst/>
          </a:prstGeom>
        </p:spPr>
      </p:pic>
    </p:spTree>
    <p:extLst>
      <p:ext uri="{BB962C8B-B14F-4D97-AF65-F5344CB8AC3E}">
        <p14:creationId xmlns:p14="http://schemas.microsoft.com/office/powerpoint/2010/main" val="3357020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5A64-6389-4CC1-8445-89E398CD41D6}"/>
              </a:ext>
            </a:extLst>
          </p:cNvPr>
          <p:cNvSpPr>
            <a:spLocks noGrp="1"/>
          </p:cNvSpPr>
          <p:nvPr>
            <p:ph type="title"/>
          </p:nvPr>
        </p:nvSpPr>
        <p:spPr/>
        <p:txBody>
          <a:bodyPr>
            <a:normAutofit fontScale="90000"/>
          </a:bodyPr>
          <a:lstStyle/>
          <a:p>
            <a:r>
              <a:rPr lang="en-US" dirty="0"/>
              <a:t>Geometry: Scale, Contrast &amp; Proportion</a:t>
            </a:r>
          </a:p>
        </p:txBody>
      </p:sp>
      <p:sp>
        <p:nvSpPr>
          <p:cNvPr id="3" name="Content Placeholder 2">
            <a:extLst>
              <a:ext uri="{FF2B5EF4-FFF2-40B4-BE49-F238E27FC236}">
                <a16:creationId xmlns:a16="http://schemas.microsoft.com/office/drawing/2014/main" id="{AA1A4131-6276-48B3-B0B7-D6790856549E}"/>
              </a:ext>
            </a:extLst>
          </p:cNvPr>
          <p:cNvSpPr>
            <a:spLocks noGrp="1"/>
          </p:cNvSpPr>
          <p:nvPr>
            <p:ph idx="1"/>
          </p:nvPr>
        </p:nvSpPr>
        <p:spPr/>
        <p:txBody>
          <a:bodyPr>
            <a:normAutofit fontScale="62500" lnSpcReduction="20000"/>
          </a:bodyPr>
          <a:lstStyle/>
          <a:p>
            <a:r>
              <a:rPr lang="en-US" dirty="0"/>
              <a:t>Scale is the element's relative size (area)</a:t>
            </a:r>
          </a:p>
          <a:p>
            <a:r>
              <a:rPr lang="en-US" dirty="0"/>
              <a:t>Contrast is an element's distinctive dimension.</a:t>
            </a:r>
          </a:p>
          <a:p>
            <a:r>
              <a:rPr lang="en-US" dirty="0"/>
              <a:t>How is it differentiated from others? </a:t>
            </a:r>
          </a:p>
          <a:p>
            <a:pPr lvl="1"/>
            <a:r>
              <a:rPr lang="en-US" dirty="0"/>
              <a:t>size, value (greyscale), hue (color),</a:t>
            </a:r>
          </a:p>
          <a:p>
            <a:pPr lvl="1"/>
            <a:r>
              <a:rPr lang="en-US" dirty="0"/>
              <a:t> position, orientation, texture, shape</a:t>
            </a:r>
          </a:p>
          <a:p>
            <a:r>
              <a:rPr lang="en-US" dirty="0"/>
              <a:t>Proportion is the ratio of sizes</a:t>
            </a:r>
          </a:p>
          <a:p>
            <a:pPr lvl="1"/>
            <a:r>
              <a:rPr lang="en-US" b="1" dirty="0"/>
              <a:t>Computer displays 1.33 to 1</a:t>
            </a:r>
          </a:p>
          <a:p>
            <a:pPr lvl="1"/>
            <a:r>
              <a:rPr lang="en-US" b="1" dirty="0"/>
              <a:t>Golden (classical) rectangles 1.618 to 1)</a:t>
            </a:r>
          </a:p>
          <a:p>
            <a:pPr lvl="1"/>
            <a:r>
              <a:rPr lang="en-US" b="1" dirty="0"/>
              <a:t>Printed Paper A standard 1,414 to 1</a:t>
            </a:r>
          </a:p>
          <a:p>
            <a:pPr lvl="1"/>
            <a:r>
              <a:rPr lang="en-US" b="1" dirty="0"/>
              <a:t>Talmud 22:78</a:t>
            </a:r>
          </a:p>
          <a:p>
            <a:pPr lvl="1"/>
            <a:r>
              <a:rPr lang="en-US" b="1"/>
              <a:t>(empty)</a:t>
            </a:r>
            <a:endParaRPr lang="en-US" b="1" dirty="0"/>
          </a:p>
          <a:p>
            <a:r>
              <a:rPr lang="en-US" dirty="0"/>
              <a:t>Scale and contrast are used to emphasize elements.</a:t>
            </a:r>
          </a:p>
          <a:p>
            <a:r>
              <a:rPr lang="en-US" dirty="0"/>
              <a:t>Activity is how a design uses geometry to lead the visual search (view).</a:t>
            </a:r>
          </a:p>
          <a:p>
            <a:r>
              <a:rPr lang="en-US" dirty="0"/>
              <a:t>Humans seek patterns, \ design should provide cues to group common, differentiate unique elements, and provide comparison (evaluation) information</a:t>
            </a:r>
          </a:p>
        </p:txBody>
      </p:sp>
    </p:spTree>
    <p:extLst>
      <p:ext uri="{BB962C8B-B14F-4D97-AF65-F5344CB8AC3E}">
        <p14:creationId xmlns:p14="http://schemas.microsoft.com/office/powerpoint/2010/main" val="1718762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5A64-6389-4CC1-8445-89E398CD41D6}"/>
              </a:ext>
            </a:extLst>
          </p:cNvPr>
          <p:cNvSpPr>
            <a:spLocks noGrp="1"/>
          </p:cNvSpPr>
          <p:nvPr>
            <p:ph type="title"/>
          </p:nvPr>
        </p:nvSpPr>
        <p:spPr/>
        <p:txBody>
          <a:bodyPr>
            <a:normAutofit fontScale="90000"/>
          </a:bodyPr>
          <a:lstStyle/>
          <a:p>
            <a:r>
              <a:rPr lang="en-US" dirty="0"/>
              <a:t>Geometry: Golden (classical) rectangles</a:t>
            </a:r>
          </a:p>
        </p:txBody>
      </p:sp>
      <p:pic>
        <p:nvPicPr>
          <p:cNvPr id="5" name="Content Placeholder 4">
            <a:extLst>
              <a:ext uri="{FF2B5EF4-FFF2-40B4-BE49-F238E27FC236}">
                <a16:creationId xmlns:a16="http://schemas.microsoft.com/office/drawing/2014/main" id="{274EF8C4-6722-4E96-BA65-38A40EEB43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3972" y="1763713"/>
            <a:ext cx="6652682" cy="4989512"/>
          </a:xfrm>
        </p:spPr>
      </p:pic>
    </p:spTree>
    <p:extLst>
      <p:ext uri="{BB962C8B-B14F-4D97-AF65-F5344CB8AC3E}">
        <p14:creationId xmlns:p14="http://schemas.microsoft.com/office/powerpoint/2010/main" val="3861023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x-none"/>
              <a:t>Agenda</a:t>
            </a:r>
          </a:p>
        </p:txBody>
      </p:sp>
      <p:sp>
        <p:nvSpPr>
          <p:cNvPr id="3" name="Text Placeholder 2"/>
          <p:cNvSpPr txBox="1">
            <a:spLocks noGrp="1"/>
          </p:cNvSpPr>
          <p:nvPr>
            <p:ph idx="1"/>
          </p:nvPr>
        </p:nvSpPr>
        <p:spPr/>
        <p:txBody>
          <a:bodyPr>
            <a:normAutofit/>
          </a:bodyPr>
          <a:lstStyle/>
          <a:p>
            <a:pPr marL="457200" lvl="0" indent="-457200">
              <a:buSzPct val="45000"/>
              <a:buFont typeface="Arial" pitchFamily="34" charset="0"/>
              <a:buChar char="•"/>
            </a:pPr>
            <a:r>
              <a:rPr lang="x-none" dirty="0"/>
              <a:t>Interaction design</a:t>
            </a:r>
            <a:endParaRPr lang="en-US" dirty="0"/>
          </a:p>
          <a:p>
            <a:pPr marL="457200" lvl="0" indent="-457200">
              <a:buSzPct val="45000"/>
            </a:pPr>
            <a:r>
              <a:rPr lang="x-none" dirty="0"/>
              <a:t>Principles for Design</a:t>
            </a:r>
            <a:endParaRPr lang="en-US" dirty="0"/>
          </a:p>
          <a:p>
            <a:pPr marL="457200" lvl="0" indent="-457200">
              <a:buSzPct val="45000"/>
            </a:pPr>
            <a:r>
              <a:rPr lang="en-US" sz="3600"/>
              <a:t>Apply Norman’s principle</a:t>
            </a:r>
            <a:endParaRPr lang="x-none"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A67A-E9E0-43ED-97D9-CDED703D727B}"/>
              </a:ext>
            </a:extLst>
          </p:cNvPr>
          <p:cNvSpPr>
            <a:spLocks noGrp="1"/>
          </p:cNvSpPr>
          <p:nvPr>
            <p:ph type="title"/>
          </p:nvPr>
        </p:nvSpPr>
        <p:spPr/>
        <p:txBody>
          <a:bodyPr/>
          <a:lstStyle/>
          <a:p>
            <a:r>
              <a:rPr lang="en-US" dirty="0"/>
              <a:t>Geometry: Golden</a:t>
            </a:r>
          </a:p>
        </p:txBody>
      </p:sp>
      <p:sp>
        <p:nvSpPr>
          <p:cNvPr id="3" name="Content Placeholder 2">
            <a:extLst>
              <a:ext uri="{FF2B5EF4-FFF2-40B4-BE49-F238E27FC236}">
                <a16:creationId xmlns:a16="http://schemas.microsoft.com/office/drawing/2014/main" id="{F0D4426B-2BEE-4484-A3E0-CF63CE3F3DCE}"/>
              </a:ext>
            </a:extLst>
          </p:cNvPr>
          <p:cNvSpPr>
            <a:spLocks noGrp="1"/>
          </p:cNvSpPr>
          <p:nvPr>
            <p:ph idx="1"/>
          </p:nvPr>
        </p:nvSpPr>
        <p:spPr/>
        <p:txBody>
          <a:bodyPr/>
          <a:lstStyle/>
          <a:p>
            <a:endParaRPr lang="en-US"/>
          </a:p>
        </p:txBody>
      </p:sp>
      <p:pic>
        <p:nvPicPr>
          <p:cNvPr id="4" name="Picture 3" descr="A screenshot of a cell phone&#10;&#10;Description generated with very high confidence">
            <a:extLst>
              <a:ext uri="{FF2B5EF4-FFF2-40B4-BE49-F238E27FC236}">
                <a16:creationId xmlns:a16="http://schemas.microsoft.com/office/drawing/2014/main" id="{2FC110BA-D790-42FC-99F4-C5A84093FE60}"/>
              </a:ext>
            </a:extLst>
          </p:cNvPr>
          <p:cNvPicPr>
            <a:picLocks noChangeAspect="1"/>
          </p:cNvPicPr>
          <p:nvPr/>
        </p:nvPicPr>
        <p:blipFill>
          <a:blip r:embed="rId2"/>
          <a:stretch>
            <a:fillRect/>
          </a:stretch>
        </p:blipFill>
        <p:spPr>
          <a:xfrm>
            <a:off x="1077323" y="1893887"/>
            <a:ext cx="7826045" cy="5544032"/>
          </a:xfrm>
          <a:prstGeom prst="rect">
            <a:avLst/>
          </a:prstGeom>
        </p:spPr>
      </p:pic>
    </p:spTree>
    <p:extLst>
      <p:ext uri="{BB962C8B-B14F-4D97-AF65-F5344CB8AC3E}">
        <p14:creationId xmlns:p14="http://schemas.microsoft.com/office/powerpoint/2010/main" val="78354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1.618...-3-662x469.jpg"/>
          <p:cNvPicPr>
            <a:picLocks noGrp="1" noChangeAspect="1"/>
          </p:cNvPicPr>
          <p:nvPr>
            <p:ph sz="quarter" idx="13"/>
          </p:nvPr>
        </p:nvPicPr>
        <p:blipFill>
          <a:blip r:embed="rId3"/>
          <a:stretch>
            <a:fillRect/>
          </a:stretch>
        </p:blipFill>
        <p:spPr>
          <a:xfrm>
            <a:off x="2135343" y="1520573"/>
            <a:ext cx="5195611" cy="3680612"/>
          </a:xfrm>
        </p:spPr>
      </p:pic>
      <p:pic>
        <p:nvPicPr>
          <p:cNvPr id="10" name="Picture 9" descr="021-662x469.jpg"/>
          <p:cNvPicPr>
            <a:picLocks noChangeAspect="1"/>
          </p:cNvPicPr>
          <p:nvPr/>
        </p:nvPicPr>
        <p:blipFill>
          <a:blip r:embed="rId4"/>
          <a:stretch>
            <a:fillRect/>
          </a:stretch>
        </p:blipFill>
        <p:spPr>
          <a:xfrm>
            <a:off x="2141424" y="1479108"/>
            <a:ext cx="5191334" cy="3728093"/>
          </a:xfrm>
          <a:prstGeom prst="rect">
            <a:avLst/>
          </a:prstGeom>
        </p:spPr>
      </p:pic>
      <p:pic>
        <p:nvPicPr>
          <p:cNvPr id="11" name="Picture 10" descr="042-662x469.jpg"/>
          <p:cNvPicPr>
            <a:picLocks noChangeAspect="1"/>
          </p:cNvPicPr>
          <p:nvPr/>
        </p:nvPicPr>
        <p:blipFill>
          <a:blip r:embed="rId5"/>
          <a:stretch>
            <a:fillRect/>
          </a:stretch>
        </p:blipFill>
        <p:spPr>
          <a:xfrm>
            <a:off x="-242558" y="3411840"/>
            <a:ext cx="5142422" cy="3584706"/>
          </a:xfrm>
          <a:prstGeom prst="rect">
            <a:avLst/>
          </a:prstGeom>
        </p:spPr>
      </p:pic>
      <p:pic>
        <p:nvPicPr>
          <p:cNvPr id="12" name="Picture 11" descr="052-662x469.jpg"/>
          <p:cNvPicPr>
            <a:picLocks noChangeAspect="1"/>
          </p:cNvPicPr>
          <p:nvPr/>
        </p:nvPicPr>
        <p:blipFill>
          <a:blip r:embed="rId6"/>
          <a:stretch>
            <a:fillRect/>
          </a:stretch>
        </p:blipFill>
        <p:spPr>
          <a:xfrm>
            <a:off x="4576770" y="3377321"/>
            <a:ext cx="5266258" cy="3730658"/>
          </a:xfrm>
          <a:prstGeom prst="rect">
            <a:avLst/>
          </a:prstGeom>
        </p:spPr>
      </p:pic>
      <p:sp>
        <p:nvSpPr>
          <p:cNvPr id="7" name="Title 1">
            <a:extLst>
              <a:ext uri="{FF2B5EF4-FFF2-40B4-BE49-F238E27FC236}">
                <a16:creationId xmlns:a16="http://schemas.microsoft.com/office/drawing/2014/main" id="{D0B0787D-03F5-4C70-B101-B5E92E7B70FC}"/>
              </a:ext>
            </a:extLst>
          </p:cNvPr>
          <p:cNvSpPr>
            <a:spLocks noGrp="1"/>
          </p:cNvSpPr>
          <p:nvPr>
            <p:ph type="title"/>
          </p:nvPr>
        </p:nvSpPr>
        <p:spPr>
          <a:xfrm>
            <a:off x="363582" y="28911"/>
            <a:ext cx="9072563" cy="1259946"/>
          </a:xfrm>
        </p:spPr>
        <p:txBody>
          <a:bodyPr/>
          <a:lstStyle/>
          <a:p>
            <a:r>
              <a:rPr lang="en-US" dirty="0"/>
              <a:t>Geometry: Golden</a:t>
            </a:r>
          </a:p>
        </p:txBody>
      </p:sp>
    </p:spTree>
    <p:extLst>
      <p:ext uri="{BB962C8B-B14F-4D97-AF65-F5344CB8AC3E}">
        <p14:creationId xmlns:p14="http://schemas.microsoft.com/office/powerpoint/2010/main" val="252822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0"/>
                                        </p:tgtEl>
                                        <p:attrNameLst>
                                          <p:attrName>ppt_x</p:attrName>
                                        </p:attrNameLst>
                                      </p:cBhvr>
                                      <p:tavLst>
                                        <p:tav tm="0">
                                          <p:val>
                                            <p:strVal val="ppt_x"/>
                                          </p:val>
                                        </p:tav>
                                        <p:tav tm="100000">
                                          <p:val>
                                            <p:strVal val="ppt_x"/>
                                          </p:val>
                                        </p:tav>
                                      </p:tavLst>
                                    </p:anim>
                                    <p:anim calcmode="lin" valueType="num">
                                      <p:cBhvr additive="base">
                                        <p:cTn id="12" dur="500"/>
                                        <p:tgtEl>
                                          <p:spTgt spid="10"/>
                                        </p:tgtEl>
                                        <p:attrNameLst>
                                          <p:attrName>ppt_y</p:attrName>
                                        </p:attrNameLst>
                                      </p:cBhvr>
                                      <p:tavLst>
                                        <p:tav tm="0">
                                          <p:val>
                                            <p:strVal val="ppt_y"/>
                                          </p:val>
                                        </p:tav>
                                        <p:tav tm="100000">
                                          <p:val>
                                            <p:strVal val="1+ppt_h/2"/>
                                          </p:val>
                                        </p:tav>
                                      </p:tavLst>
                                    </p:anim>
                                    <p:set>
                                      <p:cBhvr>
                                        <p:cTn id="13" dur="1" fill="hold">
                                          <p:stCondLst>
                                            <p:cond delay="499"/>
                                          </p:stCondLst>
                                        </p:cTn>
                                        <p:tgtEl>
                                          <p:spTgt spid="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linds(horizont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8"/>
                                        </p:tgtEl>
                                        <p:attrNameLst>
                                          <p:attrName>ppt_x</p:attrName>
                                        </p:attrNameLst>
                                      </p:cBhvr>
                                      <p:tavLst>
                                        <p:tav tm="0">
                                          <p:val>
                                            <p:strVal val="ppt_x"/>
                                          </p:val>
                                        </p:tav>
                                        <p:tav tm="100000">
                                          <p:val>
                                            <p:strVal val="ppt_x"/>
                                          </p:val>
                                        </p:tav>
                                      </p:tavLst>
                                    </p:anim>
                                    <p:anim calcmode="lin" valueType="num">
                                      <p:cBhvr additive="base">
                                        <p:cTn id="23" dur="500"/>
                                        <p:tgtEl>
                                          <p:spTgt spid="8"/>
                                        </p:tgtEl>
                                        <p:attrNameLst>
                                          <p:attrName>ppt_y</p:attrName>
                                        </p:attrNameLst>
                                      </p:cBhvr>
                                      <p:tavLst>
                                        <p:tav tm="0">
                                          <p:val>
                                            <p:strVal val="ppt_y"/>
                                          </p:val>
                                        </p:tav>
                                        <p:tav tm="100000">
                                          <p:val>
                                            <p:strVal val="1+ppt_h/2"/>
                                          </p:val>
                                        </p:tav>
                                      </p:tavLst>
                                    </p:anim>
                                    <p:set>
                                      <p:cBhvr>
                                        <p:cTn id="24" dur="1" fill="hold">
                                          <p:stCondLst>
                                            <p:cond delay="499"/>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ox(i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ox(in)">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29" y="100578"/>
            <a:ext cx="9072563" cy="1259946"/>
          </a:xfrm>
        </p:spPr>
        <p:txBody>
          <a:bodyPr/>
          <a:lstStyle/>
          <a:p>
            <a:pPr algn="l"/>
            <a:r>
              <a:rPr lang="en-US" dirty="0"/>
              <a:t>Natural</a:t>
            </a:r>
          </a:p>
        </p:txBody>
      </p:sp>
      <p:pic>
        <p:nvPicPr>
          <p:cNvPr id="6" name="Content Placeholder 5" descr="08.jpeg"/>
          <p:cNvPicPr>
            <a:picLocks noGrp="1" noChangeAspect="1"/>
          </p:cNvPicPr>
          <p:nvPr>
            <p:ph sz="quarter" idx="13"/>
          </p:nvPr>
        </p:nvPicPr>
        <p:blipFill>
          <a:blip r:embed="rId3"/>
          <a:stretch>
            <a:fillRect/>
          </a:stretch>
        </p:blipFill>
        <p:spPr>
          <a:xfrm>
            <a:off x="870304" y="1360524"/>
            <a:ext cx="8340015" cy="5562790"/>
          </a:xfrm>
        </p:spPr>
      </p:pic>
    </p:spTree>
    <p:extLst>
      <p:ext uri="{BB962C8B-B14F-4D97-AF65-F5344CB8AC3E}">
        <p14:creationId xmlns:p14="http://schemas.microsoft.com/office/powerpoint/2010/main" val="81692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646" y="-136830"/>
            <a:ext cx="9072563" cy="1259946"/>
          </a:xfrm>
        </p:spPr>
        <p:txBody>
          <a:bodyPr/>
          <a:lstStyle/>
          <a:p>
            <a:pPr algn="l"/>
            <a:r>
              <a:rPr lang="en-US" dirty="0"/>
              <a:t>History</a:t>
            </a:r>
          </a:p>
        </p:txBody>
      </p:sp>
      <p:pic>
        <p:nvPicPr>
          <p:cNvPr id="6" name="Content Placeholder 5" descr="panthenon.jpg"/>
          <p:cNvPicPr>
            <a:picLocks noGrp="1" noChangeAspect="1"/>
          </p:cNvPicPr>
          <p:nvPr>
            <p:ph sz="quarter" idx="13"/>
          </p:nvPr>
        </p:nvPicPr>
        <p:blipFill>
          <a:blip r:embed="rId3"/>
          <a:stretch>
            <a:fillRect/>
          </a:stretch>
        </p:blipFill>
        <p:spPr>
          <a:xfrm>
            <a:off x="1227557" y="836542"/>
            <a:ext cx="3936658" cy="2943295"/>
          </a:xfrm>
        </p:spPr>
      </p:pic>
      <p:pic>
        <p:nvPicPr>
          <p:cNvPr id="7" name="Picture 6" descr="lastsupper.jpg"/>
          <p:cNvPicPr>
            <a:picLocks noChangeAspect="1"/>
          </p:cNvPicPr>
          <p:nvPr/>
        </p:nvPicPr>
        <p:blipFill>
          <a:blip r:embed="rId4"/>
          <a:stretch>
            <a:fillRect/>
          </a:stretch>
        </p:blipFill>
        <p:spPr>
          <a:xfrm>
            <a:off x="5164215" y="-568066"/>
            <a:ext cx="5217783" cy="3901146"/>
          </a:xfrm>
          <a:prstGeom prst="rect">
            <a:avLst/>
          </a:prstGeom>
        </p:spPr>
      </p:pic>
      <p:pic>
        <p:nvPicPr>
          <p:cNvPr id="8" name="Picture 7" descr="c2560e10b65d0b055624ef1bb12d12b9--great-pyramid-of-giza-golden-ratio.jpg"/>
          <p:cNvPicPr>
            <a:picLocks noChangeAspect="1"/>
          </p:cNvPicPr>
          <p:nvPr/>
        </p:nvPicPr>
        <p:blipFill>
          <a:blip r:embed="rId5"/>
          <a:stretch>
            <a:fillRect/>
          </a:stretch>
        </p:blipFill>
        <p:spPr>
          <a:xfrm>
            <a:off x="5465589" y="2946084"/>
            <a:ext cx="4615036" cy="3583347"/>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846" y="3932470"/>
            <a:ext cx="4838692" cy="3627205"/>
          </a:xfrm>
          <a:prstGeom prst="rect">
            <a:avLst/>
          </a:prstGeom>
        </p:spPr>
      </p:pic>
    </p:spTree>
    <p:extLst>
      <p:ext uri="{BB962C8B-B14F-4D97-AF65-F5344CB8AC3E}">
        <p14:creationId xmlns:p14="http://schemas.microsoft.com/office/powerpoint/2010/main" val="1643687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nodeType="clickEffect">
                                  <p:stCondLst>
                                    <p:cond delay="0"/>
                                  </p:stCondLst>
                                  <p:childTnLst>
                                    <p:anim calcmode="lin" valueType="num">
                                      <p:cBhvr additive="base">
                                        <p:cTn id="14" dur="500"/>
                                        <p:tgtEl>
                                          <p:spTgt spid="3"/>
                                        </p:tgtEl>
                                        <p:attrNameLst>
                                          <p:attrName>ppt_x</p:attrName>
                                        </p:attrNameLst>
                                      </p:cBhvr>
                                      <p:tavLst>
                                        <p:tav tm="0">
                                          <p:val>
                                            <p:strVal val="ppt_x"/>
                                          </p:val>
                                        </p:tav>
                                        <p:tav tm="100000">
                                          <p:val>
                                            <p:strVal val="ppt_x"/>
                                          </p:val>
                                        </p:tav>
                                      </p:tavLst>
                                    </p:anim>
                                    <p:anim calcmode="lin" valueType="num">
                                      <p:cBhvr additive="base">
                                        <p:cTn id="15" dur="500"/>
                                        <p:tgtEl>
                                          <p:spTgt spid="3"/>
                                        </p:tgtEl>
                                        <p:attrNameLst>
                                          <p:attrName>ppt_y</p:attrName>
                                        </p:attrNameLst>
                                      </p:cBhvr>
                                      <p:tavLst>
                                        <p:tav tm="0">
                                          <p:val>
                                            <p:strVal val="ppt_y"/>
                                          </p:val>
                                        </p:tav>
                                        <p:tav tm="100000">
                                          <p:val>
                                            <p:strVal val="1+ppt_h/2"/>
                                          </p:val>
                                        </p:tav>
                                      </p:tavLst>
                                    </p:anim>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8"/>
                                        </p:tgtEl>
                                        <p:attrNameLst>
                                          <p:attrName>ppt_x</p:attrName>
                                        </p:attrNameLst>
                                      </p:cBhvr>
                                      <p:tavLst>
                                        <p:tav tm="0">
                                          <p:val>
                                            <p:strVal val="ppt_x"/>
                                          </p:val>
                                        </p:tav>
                                        <p:tav tm="100000">
                                          <p:val>
                                            <p:strVal val="ppt_x"/>
                                          </p:val>
                                        </p:tav>
                                      </p:tavLst>
                                    </p:anim>
                                    <p:anim calcmode="lin" valueType="num">
                                      <p:cBhvr additive="base">
                                        <p:cTn id="21" dur="500"/>
                                        <p:tgtEl>
                                          <p:spTgt spid="8"/>
                                        </p:tgtEl>
                                        <p:attrNameLst>
                                          <p:attrName>ppt_y</p:attrName>
                                        </p:attrNameLst>
                                      </p:cBhvr>
                                      <p:tavLst>
                                        <p:tav tm="0">
                                          <p:val>
                                            <p:strVal val="ppt_y"/>
                                          </p:val>
                                        </p:tav>
                                        <p:tav tm="100000">
                                          <p:val>
                                            <p:strVal val="1+ppt_h/2"/>
                                          </p:val>
                                        </p:tav>
                                      </p:tavLst>
                                    </p:anim>
                                    <p:set>
                                      <p:cBhvr>
                                        <p:cTn id="22" dur="1" fill="hold">
                                          <p:stCondLst>
                                            <p:cond delay="499"/>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Applying to Layout</a:t>
            </a:r>
          </a:p>
        </p:txBody>
      </p:sp>
      <p:pic>
        <p:nvPicPr>
          <p:cNvPr id="4" name="Content Placeholder 3" descr="pepsi.png"/>
          <p:cNvPicPr>
            <a:picLocks noGrp="1" noChangeAspect="1"/>
          </p:cNvPicPr>
          <p:nvPr>
            <p:ph sz="quarter" idx="13"/>
          </p:nvPr>
        </p:nvPicPr>
        <p:blipFill>
          <a:blip r:embed="rId3"/>
          <a:stretch>
            <a:fillRect/>
          </a:stretch>
        </p:blipFill>
        <p:spPr>
          <a:xfrm>
            <a:off x="288390" y="2220852"/>
            <a:ext cx="4260925" cy="2933752"/>
          </a:xfrm>
        </p:spPr>
      </p:pic>
      <p:pic>
        <p:nvPicPr>
          <p:cNvPr id="5" name="Picture 4" descr="Screen-Shot-2013-05-20-at-12.25.44-PM.jpg"/>
          <p:cNvPicPr>
            <a:picLocks noChangeAspect="1"/>
          </p:cNvPicPr>
          <p:nvPr/>
        </p:nvPicPr>
        <p:blipFill>
          <a:blip r:embed="rId4"/>
          <a:stretch>
            <a:fillRect/>
          </a:stretch>
        </p:blipFill>
        <p:spPr>
          <a:xfrm>
            <a:off x="4705740" y="1909052"/>
            <a:ext cx="4788297" cy="3520343"/>
          </a:xfrm>
          <a:prstGeom prst="rect">
            <a:avLst/>
          </a:prstGeom>
        </p:spPr>
      </p:pic>
    </p:spTree>
    <p:extLst>
      <p:ext uri="{BB962C8B-B14F-4D97-AF65-F5344CB8AC3E}">
        <p14:creationId xmlns:p14="http://schemas.microsoft.com/office/powerpoint/2010/main" val="211359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B1FBE1-5470-4942-8584-10890AA0F746}"/>
              </a:ext>
            </a:extLst>
          </p:cNvPr>
          <p:cNvSpPr/>
          <p:nvPr/>
        </p:nvSpPr>
        <p:spPr>
          <a:xfrm>
            <a:off x="169537" y="2464168"/>
            <a:ext cx="2208573" cy="779252"/>
          </a:xfrm>
          <a:prstGeom prst="rect">
            <a:avLst/>
          </a:prstGeom>
        </p:spPr>
        <p:txBody>
          <a:bodyPr wrap="square">
            <a:spAutoFit/>
          </a:bodyPr>
          <a:lstStyle/>
          <a:p>
            <a:br>
              <a:rPr lang="en-US" sz="1488" dirty="0"/>
            </a:br>
            <a:br>
              <a:rPr lang="en-US" sz="1488" dirty="0"/>
            </a:br>
            <a:endParaRPr lang="en-US" sz="1488" dirty="0"/>
          </a:p>
        </p:txBody>
      </p:sp>
      <p:pic>
        <p:nvPicPr>
          <p:cNvPr id="8" name="Content Placeholder 7" descr="10-662x460.png"/>
          <p:cNvPicPr>
            <a:picLocks noGrp="1" noChangeAspect="1"/>
          </p:cNvPicPr>
          <p:nvPr>
            <p:ph sz="quarter" idx="13"/>
          </p:nvPr>
        </p:nvPicPr>
        <p:blipFill>
          <a:blip r:embed="rId3"/>
          <a:stretch>
            <a:fillRect/>
          </a:stretch>
        </p:blipFill>
        <p:spPr>
          <a:xfrm>
            <a:off x="1626587" y="1800743"/>
            <a:ext cx="7240300" cy="5031024"/>
          </a:xfrm>
        </p:spPr>
      </p:pic>
      <p:sp>
        <p:nvSpPr>
          <p:cNvPr id="4" name="Title 3">
            <a:extLst>
              <a:ext uri="{FF2B5EF4-FFF2-40B4-BE49-F238E27FC236}">
                <a16:creationId xmlns:a16="http://schemas.microsoft.com/office/drawing/2014/main" id="{E8315699-23F0-4527-AA99-E3B83F9A67D8}"/>
              </a:ext>
            </a:extLst>
          </p:cNvPr>
          <p:cNvSpPr>
            <a:spLocks noGrp="1"/>
          </p:cNvSpPr>
          <p:nvPr>
            <p:ph type="title"/>
          </p:nvPr>
        </p:nvSpPr>
        <p:spPr/>
        <p:txBody>
          <a:bodyPr/>
          <a:lstStyle/>
          <a:p>
            <a:pPr algn="l"/>
            <a:r>
              <a:rPr lang="en-US" dirty="0"/>
              <a:t>Applying to Layout</a:t>
            </a:r>
          </a:p>
        </p:txBody>
      </p:sp>
    </p:spTree>
    <p:extLst>
      <p:ext uri="{BB962C8B-B14F-4D97-AF65-F5344CB8AC3E}">
        <p14:creationId xmlns:p14="http://schemas.microsoft.com/office/powerpoint/2010/main" val="96529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Prototyping</a:t>
            </a:r>
          </a:p>
        </p:txBody>
      </p:sp>
      <p:pic>
        <p:nvPicPr>
          <p:cNvPr id="4" name="Content Placeholder 3" descr="113-662x411.jpg"/>
          <p:cNvPicPr>
            <a:picLocks noGrp="1" noChangeAspect="1"/>
          </p:cNvPicPr>
          <p:nvPr>
            <p:ph sz="quarter" idx="13"/>
          </p:nvPr>
        </p:nvPicPr>
        <p:blipFill>
          <a:blip r:embed="rId2"/>
          <a:stretch>
            <a:fillRect/>
          </a:stretch>
        </p:blipFill>
        <p:spPr>
          <a:xfrm>
            <a:off x="0" y="2207817"/>
            <a:ext cx="4410184" cy="2738045"/>
          </a:xfrm>
        </p:spPr>
      </p:pic>
      <p:pic>
        <p:nvPicPr>
          <p:cNvPr id="5" name="Picture 4" descr="14-662x411.png"/>
          <p:cNvPicPr>
            <a:picLocks noChangeAspect="1"/>
          </p:cNvPicPr>
          <p:nvPr/>
        </p:nvPicPr>
        <p:blipFill>
          <a:blip r:embed="rId3"/>
          <a:stretch>
            <a:fillRect/>
          </a:stretch>
        </p:blipFill>
        <p:spPr>
          <a:xfrm>
            <a:off x="4636491" y="1900718"/>
            <a:ext cx="4947843" cy="3071848"/>
          </a:xfrm>
          <a:prstGeom prst="rect">
            <a:avLst/>
          </a:prstGeom>
        </p:spPr>
      </p:pic>
    </p:spTree>
    <p:extLst>
      <p:ext uri="{BB962C8B-B14F-4D97-AF65-F5344CB8AC3E}">
        <p14:creationId xmlns:p14="http://schemas.microsoft.com/office/powerpoint/2010/main" val="178182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Prototyping</a:t>
            </a:r>
          </a:p>
        </p:txBody>
      </p:sp>
      <p:pic>
        <p:nvPicPr>
          <p:cNvPr id="4" name="Content Placeholder 3" descr="152-662x443.jpg"/>
          <p:cNvPicPr>
            <a:picLocks noGrp="1" noChangeAspect="1"/>
          </p:cNvPicPr>
          <p:nvPr>
            <p:ph sz="quarter" idx="13"/>
          </p:nvPr>
        </p:nvPicPr>
        <p:blipFill>
          <a:blip r:embed="rId2"/>
          <a:stretch>
            <a:fillRect/>
          </a:stretch>
        </p:blipFill>
        <p:spPr>
          <a:xfrm>
            <a:off x="5266892" y="2194782"/>
            <a:ext cx="4384753" cy="2934208"/>
          </a:xfrm>
        </p:spPr>
      </p:pic>
      <p:pic>
        <p:nvPicPr>
          <p:cNvPr id="5" name="Picture 4" descr="twitter-golden-ratio-spiral.jpg"/>
          <p:cNvPicPr>
            <a:picLocks noChangeAspect="1"/>
          </p:cNvPicPr>
          <p:nvPr/>
        </p:nvPicPr>
        <p:blipFill>
          <a:blip r:embed="rId3"/>
          <a:stretch>
            <a:fillRect/>
          </a:stretch>
        </p:blipFill>
        <p:spPr>
          <a:xfrm>
            <a:off x="165113" y="2065341"/>
            <a:ext cx="5040313" cy="3181697"/>
          </a:xfrm>
          <a:prstGeom prst="rect">
            <a:avLst/>
          </a:prstGeom>
        </p:spPr>
      </p:pic>
    </p:spTree>
    <p:extLst>
      <p:ext uri="{BB962C8B-B14F-4D97-AF65-F5344CB8AC3E}">
        <p14:creationId xmlns:p14="http://schemas.microsoft.com/office/powerpoint/2010/main" val="383595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F489-15EA-4D48-877D-FC4CD303FCE8}"/>
              </a:ext>
            </a:extLst>
          </p:cNvPr>
          <p:cNvSpPr>
            <a:spLocks noGrp="1"/>
          </p:cNvSpPr>
          <p:nvPr>
            <p:ph type="title"/>
          </p:nvPr>
        </p:nvSpPr>
        <p:spPr/>
        <p:txBody>
          <a:bodyPr/>
          <a:lstStyle/>
          <a:p>
            <a:pPr algn="l"/>
            <a:r>
              <a:rPr lang="en-US" dirty="0"/>
              <a:t>Prototyping</a:t>
            </a:r>
          </a:p>
        </p:txBody>
      </p:sp>
      <p:pic>
        <p:nvPicPr>
          <p:cNvPr id="5" name="Content Placeholder 4" descr="A picture containing electronics&#10;&#10;Description generated with high confidence">
            <a:extLst>
              <a:ext uri="{FF2B5EF4-FFF2-40B4-BE49-F238E27FC236}">
                <a16:creationId xmlns:a16="http://schemas.microsoft.com/office/drawing/2014/main" id="{07121266-E3B4-4322-BAB8-C66687F79116}"/>
              </a:ext>
            </a:extLst>
          </p:cNvPr>
          <p:cNvPicPr>
            <a:picLocks noGrp="1" noChangeAspect="1"/>
          </p:cNvPicPr>
          <p:nvPr>
            <p:ph sz="quarter" idx="13"/>
          </p:nvPr>
        </p:nvPicPr>
        <p:blipFill>
          <a:blip r:embed="rId3"/>
          <a:stretch>
            <a:fillRect/>
          </a:stretch>
        </p:blipFill>
        <p:spPr>
          <a:xfrm>
            <a:off x="378428" y="1562683"/>
            <a:ext cx="9323767" cy="5359366"/>
          </a:xfrm>
        </p:spPr>
      </p:pic>
    </p:spTree>
    <p:extLst>
      <p:ext uri="{BB962C8B-B14F-4D97-AF65-F5344CB8AC3E}">
        <p14:creationId xmlns:p14="http://schemas.microsoft.com/office/powerpoint/2010/main" val="95271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Prototyping</a:t>
            </a:r>
          </a:p>
        </p:txBody>
      </p:sp>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39740" y="1562683"/>
            <a:ext cx="9601143" cy="5290208"/>
          </a:xfrm>
        </p:spPr>
      </p:pic>
    </p:spTree>
    <p:extLst>
      <p:ext uri="{BB962C8B-B14F-4D97-AF65-F5344CB8AC3E}">
        <p14:creationId xmlns:p14="http://schemas.microsoft.com/office/powerpoint/2010/main" val="2151229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Interaction design">
    <p:spTree>
      <p:nvGrpSpPr>
        <p:cNvPr id="1" name=""/>
        <p:cNvGrpSpPr/>
        <p:nvPr/>
      </p:nvGrpSpPr>
      <p:grpSpPr>
        <a:xfrm>
          <a:off x="0" y="0"/>
          <a:ext cx="0" cy="0"/>
          <a:chOff x="0" y="0"/>
          <a:chExt cx="0" cy="0"/>
        </a:xfrm>
      </p:grpSpPr>
      <p:sp>
        <p:nvSpPr>
          <p:cNvPr id="2"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1BFEF876-ABF0-4BD5-A6AD-62A23292C97F}" type="slidenum">
              <a:t>5</a:t>
            </a:fld>
            <a:endParaRPr lang="x-none" sz="1400" b="0" i="0" u="none" strike="noStrike" kern="1200">
              <a:ln>
                <a:noFill/>
              </a:ln>
              <a:latin typeface="Arial" pitchFamily="18"/>
              <a:ea typeface="Andale Sans UI" pitchFamily="2"/>
              <a:cs typeface="Tahoma" pitchFamily="2"/>
            </a:endParaRPr>
          </a:p>
        </p:txBody>
      </p:sp>
      <p:sp>
        <p:nvSpPr>
          <p:cNvPr id="3" name="Title 2"/>
          <p:cNvSpPr txBox="1">
            <a:spLocks noGrp="1"/>
          </p:cNvSpPr>
          <p:nvPr>
            <p:ph type="title"/>
          </p:nvPr>
        </p:nvSpPr>
        <p:spPr/>
        <p:txBody>
          <a:bodyPr wrap="square" lIns="91440" tIns="45720" rIns="91440" bIns="45720" anchorCtr="0">
            <a:noAutofit/>
          </a:bodyPr>
          <a:lstStyle/>
          <a:p>
            <a:pPr lvl="0" hangingPunct="1"/>
            <a:r>
              <a:rPr lang="x-none"/>
              <a:t>Interaction design</a:t>
            </a:r>
          </a:p>
        </p:txBody>
      </p:sp>
      <p:sp>
        <p:nvSpPr>
          <p:cNvPr id="4" name="Text Placeholder 3"/>
          <p:cNvSpPr txBox="1">
            <a:spLocks noGrp="1"/>
          </p:cNvSpPr>
          <p:nvPr>
            <p:ph idx="1"/>
          </p:nvPr>
        </p:nvSpPr>
        <p:spPr/>
        <p:txBody>
          <a:bodyPr wrap="square" lIns="91440" tIns="45720" rIns="91440" bIns="45720" anchor="t" anchorCtr="0">
            <a:noAutofit/>
          </a:bodyPr>
          <a:lstStyle/>
          <a:p>
            <a:pPr marL="342900" lvl="0" indent="-342900">
              <a:spcBef>
                <a:spcPts val="598"/>
              </a:spcBef>
              <a:spcAft>
                <a:spcPts val="0"/>
              </a:spcAft>
              <a:buSzPct val="45000"/>
              <a:buFont typeface="Arial" pitchFamily="34" charset="0"/>
              <a:buChar char="•"/>
            </a:pPr>
            <a:r>
              <a:rPr lang="en-US" sz="2400" dirty="0"/>
              <a:t>People are trying to accomplish their tasks in life.</a:t>
            </a:r>
          </a:p>
          <a:p>
            <a:pPr marL="0" lvl="0" indent="0">
              <a:spcBef>
                <a:spcPts val="598"/>
              </a:spcBef>
              <a:spcAft>
                <a:spcPts val="0"/>
              </a:spcAft>
              <a:buNone/>
              <a:tabLst>
                <a:tab pos="342720" algn="l"/>
                <a:tab pos="1426680" algn="l"/>
                <a:tab pos="1828439" algn="l"/>
                <a:tab pos="2742839" algn="l"/>
                <a:tab pos="3657239" algn="l"/>
                <a:tab pos="4571639" algn="l"/>
                <a:tab pos="5486040" algn="l"/>
                <a:tab pos="6400440" algn="l"/>
                <a:tab pos="7314840" algn="l"/>
                <a:tab pos="8229240" algn="l"/>
                <a:tab pos="9143640" algn="l"/>
                <a:tab pos="10058040" algn="l"/>
              </a:tabLst>
            </a:pPr>
            <a:r>
              <a:rPr lang="en-US" sz="2400" dirty="0"/>
              <a:t>      (system independent)</a:t>
            </a:r>
          </a:p>
          <a:p>
            <a:pPr marL="342900" lvl="0" indent="-342900" hangingPunct="1">
              <a:lnSpc>
                <a:spcPct val="150000"/>
              </a:lnSpc>
              <a:spcBef>
                <a:spcPts val="598"/>
              </a:spcBef>
              <a:spcAft>
                <a:spcPts val="0"/>
              </a:spcAft>
              <a:buFont typeface="Arial" pitchFamily="34" charset="0"/>
              <a:buChar char="•"/>
            </a:pPr>
            <a:endParaRPr lang="x-none" sz="2400"/>
          </a:p>
          <a:p>
            <a:pPr marL="342900" lvl="0" indent="-342900" hangingPunct="1">
              <a:lnSpc>
                <a:spcPct val="150000"/>
              </a:lnSpc>
              <a:spcBef>
                <a:spcPts val="598"/>
              </a:spcBef>
              <a:spcAft>
                <a:spcPts val="0"/>
              </a:spcAft>
              <a:buFont typeface="Arial" pitchFamily="34" charset="0"/>
              <a:buChar char="•"/>
            </a:pPr>
            <a:endParaRPr lang="x-none" sz="2400"/>
          </a:p>
          <a:p>
            <a:pPr marL="342900" lvl="0" indent="-342900" hangingPunct="1">
              <a:lnSpc>
                <a:spcPct val="150000"/>
              </a:lnSpc>
              <a:spcBef>
                <a:spcPts val="598"/>
              </a:spcBef>
              <a:spcAft>
                <a:spcPts val="0"/>
              </a:spcAft>
              <a:buFont typeface="Arial" pitchFamily="34" charset="0"/>
              <a:buChar char="•"/>
            </a:pPr>
            <a:endParaRPr lang="x-none" sz="2400"/>
          </a:p>
          <a:p>
            <a:pPr marL="342900" lvl="0" indent="-342900" hangingPunct="1">
              <a:lnSpc>
                <a:spcPct val="150000"/>
              </a:lnSpc>
              <a:spcBef>
                <a:spcPts val="598"/>
              </a:spcBef>
              <a:spcAft>
                <a:spcPts val="0"/>
              </a:spcAft>
              <a:buFont typeface="Arial" pitchFamily="34" charset="0"/>
              <a:buChar char="•"/>
            </a:pPr>
            <a:endParaRPr lang="x-none" sz="2400"/>
          </a:p>
          <a:p>
            <a:pPr marL="342900" lvl="0" indent="-342900" hangingPunct="1">
              <a:lnSpc>
                <a:spcPct val="150000"/>
              </a:lnSpc>
              <a:spcBef>
                <a:spcPts val="598"/>
              </a:spcBef>
              <a:spcAft>
                <a:spcPts val="0"/>
              </a:spcAft>
              <a:buFont typeface="Arial" pitchFamily="34" charset="0"/>
              <a:buChar char="•"/>
            </a:pPr>
            <a:endParaRPr lang="x-none" sz="2400"/>
          </a:p>
          <a:p>
            <a:pPr marL="342900" lvl="0" indent="-342900" hangingPunct="1">
              <a:lnSpc>
                <a:spcPct val="150000"/>
              </a:lnSpc>
              <a:spcBef>
                <a:spcPts val="598"/>
              </a:spcBef>
              <a:spcAft>
                <a:spcPts val="0"/>
              </a:spcAft>
              <a:buSzPct val="45000"/>
              <a:buFont typeface="Arial" pitchFamily="34" charset="0"/>
              <a:buChar char="•"/>
            </a:pPr>
            <a:r>
              <a:rPr lang="en-US" sz="2400" dirty="0"/>
              <a:t>Introduce a system,</a:t>
            </a:r>
            <a:br>
              <a:rPr lang="en-US" sz="2400" dirty="0"/>
            </a:br>
            <a:r>
              <a:rPr lang="en-US" sz="2400" dirty="0"/>
              <a:t>User Interface should </a:t>
            </a:r>
            <a:r>
              <a:rPr lang="en-US" sz="2400" dirty="0">
                <a:solidFill>
                  <a:srgbClr val="666699"/>
                </a:solidFill>
              </a:rPr>
              <a:t>maximize</a:t>
            </a:r>
            <a:r>
              <a:rPr lang="en-US" sz="2400" dirty="0"/>
              <a:t> their ability</a:t>
            </a:r>
          </a:p>
        </p:txBody>
      </p:sp>
      <p:grpSp>
        <p:nvGrpSpPr>
          <p:cNvPr id="5" name="Group 12"/>
          <p:cNvGrpSpPr/>
          <p:nvPr/>
        </p:nvGrpSpPr>
        <p:grpSpPr>
          <a:xfrm>
            <a:off x="3036419" y="2776681"/>
            <a:ext cx="6131880" cy="2940480"/>
            <a:chOff x="2099880" y="2020679"/>
            <a:chExt cx="6131880" cy="2940480"/>
          </a:xfrm>
        </p:grpSpPr>
        <p:sp>
          <p:nvSpPr>
            <p:cNvPr id="6" name="AutoShape 4"/>
            <p:cNvSpPr/>
            <p:nvPr/>
          </p:nvSpPr>
          <p:spPr>
            <a:xfrm>
              <a:off x="2099880" y="2104560"/>
              <a:ext cx="1343880" cy="1260000"/>
            </a:xfrm>
            <a:custGeom>
              <a:avLst>
                <a:gd name="f0" fmla="val 17520"/>
              </a:avLst>
              <a:gdLst>
                <a:gd name="f1" fmla="val 10800000"/>
                <a:gd name="f2" fmla="val 5400000"/>
                <a:gd name="f3" fmla="val 180"/>
                <a:gd name="f4" fmla="val w"/>
                <a:gd name="f5" fmla="val h"/>
                <a:gd name="f6" fmla="*/ 5419351 1 1725033"/>
                <a:gd name="f7" fmla="val -2147483647"/>
                <a:gd name="f8" fmla="val 2147483647"/>
                <a:gd name="f9" fmla="val 15510"/>
                <a:gd name="f10" fmla="val 17520"/>
                <a:gd name="f11" fmla="*/ 10800 10800 1"/>
                <a:gd name="f12" fmla="+- 0 0 0"/>
                <a:gd name="f13" fmla="+- 0 0 360"/>
                <a:gd name="f14" fmla="val 10800"/>
                <a:gd name="f15" fmla="*/ 1165 1165 1"/>
                <a:gd name="f16" fmla="val 1165"/>
                <a:gd name="f17" fmla="val 4870"/>
                <a:gd name="f18" fmla="val 8680"/>
                <a:gd name="f19" fmla="val 12920"/>
                <a:gd name="f20" fmla="val 16730"/>
                <a:gd name="f21" fmla="*/ f4 1 21600"/>
                <a:gd name="f22" fmla="*/ f5 1 21600"/>
                <a:gd name="f23" fmla="pin 15510 f0 17520"/>
                <a:gd name="f24" fmla="*/ 0 f6 1"/>
                <a:gd name="f25" fmla="*/ f12 f1 1"/>
                <a:gd name="f26" fmla="*/ f13 f1 1"/>
                <a:gd name="f27" fmla="+- f23 0 15510"/>
                <a:gd name="f28" fmla="*/ 10800 f21 1"/>
                <a:gd name="f29" fmla="*/ f23 f22 1"/>
                <a:gd name="f30" fmla="*/ 3163 f21 1"/>
                <a:gd name="f31" fmla="*/ 18437 f21 1"/>
                <a:gd name="f32" fmla="*/ 18437 f22 1"/>
                <a:gd name="f33" fmla="*/ 3163 f22 1"/>
                <a:gd name="f34" fmla="*/ f24 1 f3"/>
                <a:gd name="f35" fmla="*/ f25 1 f3"/>
                <a:gd name="f36" fmla="*/ f26 1 f3"/>
                <a:gd name="f37" fmla="*/ 0 f22 1"/>
                <a:gd name="f38" fmla="*/ 0 f21 1"/>
                <a:gd name="f39" fmla="*/ 10800 f22 1"/>
                <a:gd name="f40" fmla="*/ 21600 f22 1"/>
                <a:gd name="f41" fmla="*/ 21600 f21 1"/>
                <a:gd name="f42" fmla="+- 17520 0 f27"/>
                <a:gd name="f43" fmla="+- 15510 f27 0"/>
                <a:gd name="f44" fmla="+- 0 0 f34"/>
                <a:gd name="f45" fmla="+- f35 0 f2"/>
                <a:gd name="f46" fmla="+- f36 0 f2"/>
                <a:gd name="f47" fmla="*/ f44 f1 1"/>
                <a:gd name="f48" fmla="+- f46 0 f45"/>
                <a:gd name="f49" fmla="*/ f47 1 f6"/>
                <a:gd name="f50" fmla="+- f49 0 f2"/>
                <a:gd name="f51" fmla="cos 1 f50"/>
                <a:gd name="f52" fmla="sin 1 f50"/>
                <a:gd name="f53" fmla="+- 0 0 f51"/>
                <a:gd name="f54" fmla="+- 0 0 f52"/>
                <a:gd name="f55" fmla="*/ 10800 f53 1"/>
                <a:gd name="f56" fmla="*/ 10800 f54 1"/>
                <a:gd name="f57" fmla="*/ 1165 f53 1"/>
                <a:gd name="f58" fmla="*/ 1165 f54 1"/>
                <a:gd name="f59" fmla="*/ f55 f55 1"/>
                <a:gd name="f60" fmla="*/ f56 f56 1"/>
                <a:gd name="f61" fmla="*/ f57 f57 1"/>
                <a:gd name="f62" fmla="*/ f58 f58 1"/>
                <a:gd name="f63" fmla="+- f59 f60 0"/>
                <a:gd name="f64" fmla="+- f61 f62 0"/>
                <a:gd name="f65" fmla="sqrt f63"/>
                <a:gd name="f66" fmla="sqrt f64"/>
                <a:gd name="f67" fmla="*/ f11 1 f65"/>
                <a:gd name="f68" fmla="*/ f15 1 f66"/>
                <a:gd name="f69" fmla="*/ f53 f67 1"/>
                <a:gd name="f70" fmla="*/ f54 f67 1"/>
                <a:gd name="f71" fmla="*/ f53 f68 1"/>
                <a:gd name="f72" fmla="*/ f54 f68 1"/>
                <a:gd name="f73" fmla="+- 10800 0 f69"/>
                <a:gd name="f74" fmla="+- 10800 0 f70"/>
                <a:gd name="f75" fmla="+- 7305 0 f71"/>
                <a:gd name="f76" fmla="+- 7515 0 f72"/>
                <a:gd name="f77" fmla="+- 14295 0 f71"/>
              </a:gdLst>
              <a:ahLst>
                <a:ahXY gdRefY="f0" minY="f9" maxY="f10">
                  <a:pos x="f28" y="f29"/>
                </a:ahXY>
              </a:ahLst>
              <a:cxnLst>
                <a:cxn ang="3cd4">
                  <a:pos x="hc" y="t"/>
                </a:cxn>
                <a:cxn ang="0">
                  <a:pos x="r" y="vc"/>
                </a:cxn>
                <a:cxn ang="cd4">
                  <a:pos x="hc" y="b"/>
                </a:cxn>
                <a:cxn ang="cd2">
                  <a:pos x="l" y="vc"/>
                </a:cxn>
                <a:cxn ang="f45">
                  <a:pos x="f28" y="f37"/>
                </a:cxn>
                <a:cxn ang="f45">
                  <a:pos x="f30" y="f33"/>
                </a:cxn>
                <a:cxn ang="f45">
                  <a:pos x="f38" y="f39"/>
                </a:cxn>
                <a:cxn ang="f45">
                  <a:pos x="f30" y="f32"/>
                </a:cxn>
                <a:cxn ang="f45">
                  <a:pos x="f28" y="f40"/>
                </a:cxn>
                <a:cxn ang="f45">
                  <a:pos x="f31" y="f32"/>
                </a:cxn>
                <a:cxn ang="f45">
                  <a:pos x="f41" y="f39"/>
                </a:cxn>
                <a:cxn ang="f45">
                  <a:pos x="f31" y="f33"/>
                </a:cxn>
              </a:cxnLst>
              <a:rect l="f30" t="f33" r="f31" b="f32"/>
              <a:pathLst>
                <a:path w="21600" h="21600">
                  <a:moveTo>
                    <a:pt x="f73" y="f74"/>
                  </a:moveTo>
                  <a:arcTo wR="f14" hR="f14" stAng="f45" swAng="f48"/>
                  <a:close/>
                </a:path>
                <a:path w="21600" h="21600">
                  <a:moveTo>
                    <a:pt x="f75" y="f76"/>
                  </a:moveTo>
                  <a:arcTo wR="f16" hR="f16" stAng="f45" swAng="f48"/>
                  <a:close/>
                </a:path>
                <a:path w="21600" h="21600">
                  <a:moveTo>
                    <a:pt x="f77" y="f76"/>
                  </a:moveTo>
                  <a:arcTo wR="f16" hR="f16" stAng="f45" swAng="f48"/>
                  <a:close/>
                </a:path>
                <a:path w="21600" h="21600" fill="none">
                  <a:moveTo>
                    <a:pt x="f17" y="f42"/>
                  </a:moveTo>
                  <a:cubicBezTo>
                    <a:pt x="f18" y="f43"/>
                    <a:pt x="f19" y="f43"/>
                    <a:pt x="f20" y="f42"/>
                  </a:cubicBezTo>
                </a:path>
              </a:pathLst>
            </a:custGeom>
            <a:solidFill>
              <a:srgbClr val="FFFF99"/>
            </a:solidFill>
            <a:ln w="9360" cap="sq">
              <a:solidFill>
                <a:srgbClr val="000000"/>
              </a:solidFill>
              <a:prstDash val="solid"/>
              <a:miter/>
            </a:ln>
          </p:spPr>
          <p:txBody>
            <a:bodyPr vert="horz" wrap="none" lIns="90000" tIns="0" rIns="90000" bIns="46800" anchor="t" anchorCtr="0" compatLnSpc="0">
              <a:noAutofit/>
            </a:bodyPr>
            <a:lstStyle/>
            <a:p>
              <a:pPr marL="0" marR="0" lvl="0" indent="0" algn="ctr" rtl="0" hangingPunct="1">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7" name="AutoShape 5"/>
            <p:cNvSpPr/>
            <p:nvPr/>
          </p:nvSpPr>
          <p:spPr>
            <a:xfrm>
              <a:off x="6719760" y="2020679"/>
              <a:ext cx="1512000" cy="1512000"/>
            </a:xfrm>
            <a:custGeom>
              <a:avLst>
                <a:gd name="f0" fmla="val 2500"/>
              </a:avLst>
              <a:gdLst>
                <a:gd name="f1" fmla="val 10800000"/>
                <a:gd name="f2" fmla="val 5400000"/>
                <a:gd name="f3" fmla="val w"/>
                <a:gd name="f4" fmla="val h"/>
                <a:gd name="f5" fmla="val 0"/>
                <a:gd name="f6" fmla="*/ 5419351 1 1725033"/>
                <a:gd name="f7" fmla="+- 10800 0 10800"/>
                <a:gd name="f8" fmla="+- 0 0 10800"/>
                <a:gd name="f9" fmla="val 10800"/>
                <a:gd name="f10" fmla="val -2147483647"/>
                <a:gd name="f11" fmla="val 2147483647"/>
                <a:gd name="f12" fmla="*/ f3 1 21600"/>
                <a:gd name="f13" fmla="*/ f4 1 21600"/>
                <a:gd name="f14" fmla="*/ f6 1 180"/>
                <a:gd name="f15" fmla="pin 0 f0 10800"/>
                <a:gd name="f16" fmla="val f15"/>
                <a:gd name="f17" fmla="*/ 315 f14 1"/>
                <a:gd name="f18" fmla="*/ 135 f14 1"/>
                <a:gd name="f19" fmla="*/ 0 f14 1"/>
                <a:gd name="f20" fmla="*/ 7 f14 1"/>
                <a:gd name="f21" fmla="*/ 15 f14 1"/>
                <a:gd name="f22" fmla="*/ 22 f14 1"/>
                <a:gd name="f23" fmla="*/ 30 f14 1"/>
                <a:gd name="f24" fmla="*/ 37 f14 1"/>
                <a:gd name="f25" fmla="*/ 45 f14 1"/>
                <a:gd name="f26" fmla="*/ 52 f14 1"/>
                <a:gd name="f27" fmla="*/ 60 f14 1"/>
                <a:gd name="f28" fmla="*/ 67 f14 1"/>
                <a:gd name="f29" fmla="*/ 75 f14 1"/>
                <a:gd name="f30" fmla="*/ 82 f14 1"/>
                <a:gd name="f31" fmla="*/ 90 f14 1"/>
                <a:gd name="f32" fmla="*/ 97 f14 1"/>
                <a:gd name="f33" fmla="*/ 105 f14 1"/>
                <a:gd name="f34" fmla="*/ 112 f14 1"/>
                <a:gd name="f35" fmla="*/ 120 f14 1"/>
                <a:gd name="f36" fmla="*/ 127 f14 1"/>
                <a:gd name="f37" fmla="*/ 142 f14 1"/>
                <a:gd name="f38" fmla="*/ 150 f14 1"/>
                <a:gd name="f39" fmla="*/ 157 f14 1"/>
                <a:gd name="f40" fmla="*/ 165 f14 1"/>
                <a:gd name="f41" fmla="*/ 172 f14 1"/>
                <a:gd name="f42" fmla="*/ 180 f14 1"/>
                <a:gd name="f43" fmla="*/ 187 f14 1"/>
                <a:gd name="f44" fmla="*/ 195 f14 1"/>
                <a:gd name="f45" fmla="*/ 202 f14 1"/>
                <a:gd name="f46" fmla="*/ 210 f14 1"/>
                <a:gd name="f47" fmla="*/ 217 f14 1"/>
                <a:gd name="f48" fmla="*/ 225 f14 1"/>
                <a:gd name="f49" fmla="*/ 232 f14 1"/>
                <a:gd name="f50" fmla="*/ 240 f14 1"/>
                <a:gd name="f51" fmla="*/ 247 f14 1"/>
                <a:gd name="f52" fmla="*/ 255 f14 1"/>
                <a:gd name="f53" fmla="*/ 262 f14 1"/>
                <a:gd name="f54" fmla="*/ 270 f14 1"/>
                <a:gd name="f55" fmla="*/ 277 f14 1"/>
                <a:gd name="f56" fmla="*/ 285 f14 1"/>
                <a:gd name="f57" fmla="*/ 292 f14 1"/>
                <a:gd name="f58" fmla="*/ 300 f14 1"/>
                <a:gd name="f59" fmla="*/ 307 f14 1"/>
                <a:gd name="f60" fmla="*/ 322 f14 1"/>
                <a:gd name="f61" fmla="*/ 330 f14 1"/>
                <a:gd name="f62" fmla="*/ 337 f14 1"/>
                <a:gd name="f63" fmla="*/ 345 f14 1"/>
                <a:gd name="f64" fmla="*/ 352 f14 1"/>
                <a:gd name="f65" fmla="*/ f15 f12 1"/>
                <a:gd name="f66" fmla="*/ 10800 f13 1"/>
                <a:gd name="f67" fmla="+- f16 0 10800"/>
                <a:gd name="f68" fmla="+- 0 0 f17"/>
                <a:gd name="f69" fmla="+- 0 0 f18"/>
                <a:gd name="f70" fmla="+- 0 0 f19"/>
                <a:gd name="f71" fmla="+- 0 0 f20"/>
                <a:gd name="f72" fmla="+- 0 0 f21"/>
                <a:gd name="f73" fmla="+- 0 0 f22"/>
                <a:gd name="f74" fmla="+- 0 0 f23"/>
                <a:gd name="f75" fmla="+- 0 0 f24"/>
                <a:gd name="f76" fmla="+- 0 0 f25"/>
                <a:gd name="f77" fmla="+- 0 0 f26"/>
                <a:gd name="f78" fmla="+- 0 0 f27"/>
                <a:gd name="f79" fmla="+- 0 0 f28"/>
                <a:gd name="f80" fmla="+- 0 0 f29"/>
                <a:gd name="f81" fmla="+- 0 0 f30"/>
                <a:gd name="f82" fmla="+- 0 0 f31"/>
                <a:gd name="f83" fmla="+- 0 0 f32"/>
                <a:gd name="f84" fmla="+- 0 0 f33"/>
                <a:gd name="f85" fmla="+- 0 0 f34"/>
                <a:gd name="f86" fmla="+- 0 0 f35"/>
                <a:gd name="f87" fmla="+- 0 0 f36"/>
                <a:gd name="f88" fmla="+- 0 0 f37"/>
                <a:gd name="f89" fmla="+- 0 0 f38"/>
                <a:gd name="f90" fmla="+- 0 0 f39"/>
                <a:gd name="f91" fmla="+- 0 0 f40"/>
                <a:gd name="f92" fmla="+- 0 0 f41"/>
                <a:gd name="f93" fmla="+- 0 0 f42"/>
                <a:gd name="f94" fmla="+- 0 0 f43"/>
                <a:gd name="f95" fmla="+- 0 0 f44"/>
                <a:gd name="f96" fmla="+- 0 0 f45"/>
                <a:gd name="f97" fmla="+- 0 0 f46"/>
                <a:gd name="f98" fmla="+- 0 0 f47"/>
                <a:gd name="f99" fmla="+- 0 0 f48"/>
                <a:gd name="f100" fmla="+- 0 0 f49"/>
                <a:gd name="f101" fmla="+- 0 0 f50"/>
                <a:gd name="f102" fmla="+- 0 0 f51"/>
                <a:gd name="f103" fmla="+- 0 0 f52"/>
                <a:gd name="f104" fmla="+- 0 0 f53"/>
                <a:gd name="f105" fmla="+- 0 0 f54"/>
                <a:gd name="f106" fmla="+- 0 0 f55"/>
                <a:gd name="f107" fmla="+- 0 0 f56"/>
                <a:gd name="f108" fmla="+- 0 0 f57"/>
                <a:gd name="f109" fmla="+- 0 0 f58"/>
                <a:gd name="f110" fmla="+- 0 0 f59"/>
                <a:gd name="f111" fmla="+- 0 0 f60"/>
                <a:gd name="f112" fmla="+- 0 0 f61"/>
                <a:gd name="f113" fmla="+- 0 0 f62"/>
                <a:gd name="f114" fmla="+- 0 0 f63"/>
                <a:gd name="f115" fmla="+- 0 0 f64"/>
                <a:gd name="f116" fmla="*/ f68 f1 1"/>
                <a:gd name="f117" fmla="*/ f69 f1 1"/>
                <a:gd name="f118" fmla="*/ f70 f1 1"/>
                <a:gd name="f119" fmla="*/ f71 f1 1"/>
                <a:gd name="f120" fmla="*/ f72 f1 1"/>
                <a:gd name="f121" fmla="*/ f73 f1 1"/>
                <a:gd name="f122" fmla="*/ f74 f1 1"/>
                <a:gd name="f123" fmla="*/ f75 f1 1"/>
                <a:gd name="f124" fmla="*/ f76 f1 1"/>
                <a:gd name="f125" fmla="*/ f77 f1 1"/>
                <a:gd name="f126" fmla="*/ f78 f1 1"/>
                <a:gd name="f127" fmla="*/ f79 f1 1"/>
                <a:gd name="f128" fmla="*/ f80 f1 1"/>
                <a:gd name="f129" fmla="*/ f81 f1 1"/>
                <a:gd name="f130" fmla="*/ f82 f1 1"/>
                <a:gd name="f131" fmla="*/ f83 f1 1"/>
                <a:gd name="f132" fmla="*/ f84 f1 1"/>
                <a:gd name="f133" fmla="*/ f85 f1 1"/>
                <a:gd name="f134" fmla="*/ f86 f1 1"/>
                <a:gd name="f135" fmla="*/ f87 f1 1"/>
                <a:gd name="f136" fmla="*/ f88 f1 1"/>
                <a:gd name="f137" fmla="*/ f89 f1 1"/>
                <a:gd name="f138" fmla="*/ f90 f1 1"/>
                <a:gd name="f139" fmla="*/ f91 f1 1"/>
                <a:gd name="f140" fmla="*/ f92 f1 1"/>
                <a:gd name="f141" fmla="*/ f93 f1 1"/>
                <a:gd name="f142" fmla="*/ f94 f1 1"/>
                <a:gd name="f143" fmla="*/ f95 f1 1"/>
                <a:gd name="f144" fmla="*/ f96 f1 1"/>
                <a:gd name="f145" fmla="*/ f97 f1 1"/>
                <a:gd name="f146" fmla="*/ f98 f1 1"/>
                <a:gd name="f147" fmla="*/ f99 f1 1"/>
                <a:gd name="f148" fmla="*/ f100 f1 1"/>
                <a:gd name="f149" fmla="*/ f101 f1 1"/>
                <a:gd name="f150" fmla="*/ f102 f1 1"/>
                <a:gd name="f151" fmla="*/ f103 f1 1"/>
                <a:gd name="f152" fmla="*/ f104 f1 1"/>
                <a:gd name="f153" fmla="*/ f105 f1 1"/>
                <a:gd name="f154" fmla="*/ f106 f1 1"/>
                <a:gd name="f155" fmla="*/ f107 f1 1"/>
                <a:gd name="f156" fmla="*/ f108 f1 1"/>
                <a:gd name="f157" fmla="*/ f109 f1 1"/>
                <a:gd name="f158" fmla="*/ f110 f1 1"/>
                <a:gd name="f159" fmla="*/ f111 f1 1"/>
                <a:gd name="f160" fmla="*/ f112 f1 1"/>
                <a:gd name="f161" fmla="*/ f113 f1 1"/>
                <a:gd name="f162" fmla="*/ f114 f1 1"/>
                <a:gd name="f163" fmla="*/ f115 f1 1"/>
                <a:gd name="f164" fmla="*/ f116 1 f6"/>
                <a:gd name="f165" fmla="*/ f117 1 f6"/>
                <a:gd name="f166" fmla="*/ f118 1 f6"/>
                <a:gd name="f167" fmla="*/ f119 1 f6"/>
                <a:gd name="f168" fmla="*/ f120 1 f6"/>
                <a:gd name="f169" fmla="*/ f121 1 f6"/>
                <a:gd name="f170" fmla="*/ f122 1 f6"/>
                <a:gd name="f171" fmla="*/ f123 1 f6"/>
                <a:gd name="f172" fmla="*/ f124 1 f6"/>
                <a:gd name="f173" fmla="*/ f125 1 f6"/>
                <a:gd name="f174" fmla="*/ f126 1 f6"/>
                <a:gd name="f175" fmla="*/ f127 1 f6"/>
                <a:gd name="f176" fmla="*/ f128 1 f6"/>
                <a:gd name="f177" fmla="*/ f129 1 f6"/>
                <a:gd name="f178" fmla="*/ f130 1 f6"/>
                <a:gd name="f179" fmla="*/ f131 1 f6"/>
                <a:gd name="f180" fmla="*/ f132 1 f6"/>
                <a:gd name="f181" fmla="*/ f133 1 f6"/>
                <a:gd name="f182" fmla="*/ f134 1 f6"/>
                <a:gd name="f183" fmla="*/ f135 1 f6"/>
                <a:gd name="f184" fmla="*/ f136 1 f6"/>
                <a:gd name="f185" fmla="*/ f137 1 f6"/>
                <a:gd name="f186" fmla="*/ f138 1 f6"/>
                <a:gd name="f187" fmla="*/ f139 1 f6"/>
                <a:gd name="f188" fmla="*/ f140 1 f6"/>
                <a:gd name="f189" fmla="*/ f141 1 f6"/>
                <a:gd name="f190" fmla="*/ f142 1 f6"/>
                <a:gd name="f191" fmla="*/ f143 1 f6"/>
                <a:gd name="f192" fmla="*/ f144 1 f6"/>
                <a:gd name="f193" fmla="*/ f145 1 f6"/>
                <a:gd name="f194" fmla="*/ f146 1 f6"/>
                <a:gd name="f195" fmla="*/ f147 1 f6"/>
                <a:gd name="f196" fmla="*/ f148 1 f6"/>
                <a:gd name="f197" fmla="*/ f149 1 f6"/>
                <a:gd name="f198" fmla="*/ f150 1 f6"/>
                <a:gd name="f199" fmla="*/ f151 1 f6"/>
                <a:gd name="f200" fmla="*/ f152 1 f6"/>
                <a:gd name="f201" fmla="*/ f153 1 f6"/>
                <a:gd name="f202" fmla="*/ f154 1 f6"/>
                <a:gd name="f203" fmla="*/ f155 1 f6"/>
                <a:gd name="f204" fmla="*/ f156 1 f6"/>
                <a:gd name="f205" fmla="*/ f157 1 f6"/>
                <a:gd name="f206" fmla="*/ f158 1 f6"/>
                <a:gd name="f207" fmla="*/ f159 1 f6"/>
                <a:gd name="f208" fmla="*/ f160 1 f6"/>
                <a:gd name="f209" fmla="*/ f161 1 f6"/>
                <a:gd name="f210" fmla="*/ f162 1 f6"/>
                <a:gd name="f211" fmla="*/ f163 1 f6"/>
                <a:gd name="f212" fmla="+- f164 0 f2"/>
                <a:gd name="f213" fmla="+- f165 0 f2"/>
                <a:gd name="f214" fmla="+- f166 0 f2"/>
                <a:gd name="f215" fmla="+- f167 0 f2"/>
                <a:gd name="f216" fmla="+- f168 0 f2"/>
                <a:gd name="f217" fmla="+- f169 0 f2"/>
                <a:gd name="f218" fmla="+- f170 0 f2"/>
                <a:gd name="f219" fmla="+- f171 0 f2"/>
                <a:gd name="f220" fmla="+- f172 0 f2"/>
                <a:gd name="f221" fmla="+- f173 0 f2"/>
                <a:gd name="f222" fmla="+- f174 0 f2"/>
                <a:gd name="f223" fmla="+- f175 0 f2"/>
                <a:gd name="f224" fmla="+- f176 0 f2"/>
                <a:gd name="f225" fmla="+- f177 0 f2"/>
                <a:gd name="f226" fmla="+- f178 0 f2"/>
                <a:gd name="f227" fmla="+- f179 0 f2"/>
                <a:gd name="f228" fmla="+- f180 0 f2"/>
                <a:gd name="f229" fmla="+- f181 0 f2"/>
                <a:gd name="f230" fmla="+- f182 0 f2"/>
                <a:gd name="f231" fmla="+- f183 0 f2"/>
                <a:gd name="f232" fmla="+- f184 0 f2"/>
                <a:gd name="f233" fmla="+- f185 0 f2"/>
                <a:gd name="f234" fmla="+- f186 0 f2"/>
                <a:gd name="f235" fmla="+- f187 0 f2"/>
                <a:gd name="f236" fmla="+- f188 0 f2"/>
                <a:gd name="f237" fmla="+- f189 0 f2"/>
                <a:gd name="f238" fmla="+- f190 0 f2"/>
                <a:gd name="f239" fmla="+- f191 0 f2"/>
                <a:gd name="f240" fmla="+- f192 0 f2"/>
                <a:gd name="f241" fmla="+- f193 0 f2"/>
                <a:gd name="f242" fmla="+- f194 0 f2"/>
                <a:gd name="f243" fmla="+- f195 0 f2"/>
                <a:gd name="f244" fmla="+- f196 0 f2"/>
                <a:gd name="f245" fmla="+- f197 0 f2"/>
                <a:gd name="f246" fmla="+- f198 0 f2"/>
                <a:gd name="f247" fmla="+- f199 0 f2"/>
                <a:gd name="f248" fmla="+- f200 0 f2"/>
                <a:gd name="f249" fmla="+- f201 0 f2"/>
                <a:gd name="f250" fmla="+- f202 0 f2"/>
                <a:gd name="f251" fmla="+- f203 0 f2"/>
                <a:gd name="f252" fmla="+- f204 0 f2"/>
                <a:gd name="f253" fmla="+- f205 0 f2"/>
                <a:gd name="f254" fmla="+- f206 0 f2"/>
                <a:gd name="f255" fmla="+- f207 0 f2"/>
                <a:gd name="f256" fmla="+- f208 0 f2"/>
                <a:gd name="f257" fmla="+- f209 0 f2"/>
                <a:gd name="f258" fmla="+- f210 0 f2"/>
                <a:gd name="f259" fmla="+- f211 0 f2"/>
                <a:gd name="f260" fmla="sin 1 f212"/>
                <a:gd name="f261" fmla="cos 1 f212"/>
                <a:gd name="f262" fmla="sin 1 f213"/>
                <a:gd name="f263" fmla="cos 1 f213"/>
                <a:gd name="f264" fmla="sin 1 f214"/>
                <a:gd name="f265" fmla="cos 1 f214"/>
                <a:gd name="f266" fmla="sin 1 f215"/>
                <a:gd name="f267" fmla="cos 1 f215"/>
                <a:gd name="f268" fmla="sin 1 f216"/>
                <a:gd name="f269" fmla="cos 1 f216"/>
                <a:gd name="f270" fmla="sin 1 f217"/>
                <a:gd name="f271" fmla="cos 1 f217"/>
                <a:gd name="f272" fmla="sin 1 f218"/>
                <a:gd name="f273" fmla="cos 1 f218"/>
                <a:gd name="f274" fmla="sin 1 f219"/>
                <a:gd name="f275" fmla="cos 1 f219"/>
                <a:gd name="f276" fmla="sin 1 f220"/>
                <a:gd name="f277" fmla="cos 1 f220"/>
                <a:gd name="f278" fmla="sin 1 f221"/>
                <a:gd name="f279" fmla="cos 1 f221"/>
                <a:gd name="f280" fmla="sin 1 f222"/>
                <a:gd name="f281" fmla="cos 1 f222"/>
                <a:gd name="f282" fmla="sin 1 f223"/>
                <a:gd name="f283" fmla="cos 1 f223"/>
                <a:gd name="f284" fmla="sin 1 f224"/>
                <a:gd name="f285" fmla="cos 1 f224"/>
                <a:gd name="f286" fmla="sin 1 f225"/>
                <a:gd name="f287" fmla="cos 1 f225"/>
                <a:gd name="f288" fmla="sin 1 f226"/>
                <a:gd name="f289" fmla="cos 1 f226"/>
                <a:gd name="f290" fmla="sin 1 f227"/>
                <a:gd name="f291" fmla="cos 1 f227"/>
                <a:gd name="f292" fmla="sin 1 f228"/>
                <a:gd name="f293" fmla="cos 1 f228"/>
                <a:gd name="f294" fmla="sin 1 f229"/>
                <a:gd name="f295" fmla="cos 1 f229"/>
                <a:gd name="f296" fmla="sin 1 f230"/>
                <a:gd name="f297" fmla="cos 1 f230"/>
                <a:gd name="f298" fmla="sin 1 f231"/>
                <a:gd name="f299" fmla="cos 1 f231"/>
                <a:gd name="f300" fmla="sin 1 f232"/>
                <a:gd name="f301" fmla="cos 1 f232"/>
                <a:gd name="f302" fmla="sin 1 f233"/>
                <a:gd name="f303" fmla="cos 1 f233"/>
                <a:gd name="f304" fmla="sin 1 f234"/>
                <a:gd name="f305" fmla="cos 1 f234"/>
                <a:gd name="f306" fmla="sin 1 f235"/>
                <a:gd name="f307" fmla="cos 1 f235"/>
                <a:gd name="f308" fmla="sin 1 f236"/>
                <a:gd name="f309" fmla="cos 1 f236"/>
                <a:gd name="f310" fmla="sin 1 f237"/>
                <a:gd name="f311" fmla="cos 1 f237"/>
                <a:gd name="f312" fmla="sin 1 f238"/>
                <a:gd name="f313" fmla="cos 1 f238"/>
                <a:gd name="f314" fmla="sin 1 f239"/>
                <a:gd name="f315" fmla="cos 1 f239"/>
                <a:gd name="f316" fmla="sin 1 f240"/>
                <a:gd name="f317" fmla="cos 1 f240"/>
                <a:gd name="f318" fmla="sin 1 f241"/>
                <a:gd name="f319" fmla="cos 1 f241"/>
                <a:gd name="f320" fmla="sin 1 f242"/>
                <a:gd name="f321" fmla="cos 1 f242"/>
                <a:gd name="f322" fmla="sin 1 f243"/>
                <a:gd name="f323" fmla="cos 1 f243"/>
                <a:gd name="f324" fmla="sin 1 f244"/>
                <a:gd name="f325" fmla="cos 1 f244"/>
                <a:gd name="f326" fmla="sin 1 f245"/>
                <a:gd name="f327" fmla="cos 1 f245"/>
                <a:gd name="f328" fmla="sin 1 f246"/>
                <a:gd name="f329" fmla="cos 1 f246"/>
                <a:gd name="f330" fmla="sin 1 f247"/>
                <a:gd name="f331" fmla="cos 1 f247"/>
                <a:gd name="f332" fmla="sin 1 f248"/>
                <a:gd name="f333" fmla="cos 1 f248"/>
                <a:gd name="f334" fmla="sin 1 f249"/>
                <a:gd name="f335" fmla="cos 1 f249"/>
                <a:gd name="f336" fmla="sin 1 f250"/>
                <a:gd name="f337" fmla="cos 1 f250"/>
                <a:gd name="f338" fmla="sin 1 f251"/>
                <a:gd name="f339" fmla="cos 1 f251"/>
                <a:gd name="f340" fmla="sin 1 f252"/>
                <a:gd name="f341" fmla="cos 1 f252"/>
                <a:gd name="f342" fmla="sin 1 f253"/>
                <a:gd name="f343" fmla="cos 1 f253"/>
                <a:gd name="f344" fmla="sin 1 f254"/>
                <a:gd name="f345" fmla="cos 1 f254"/>
                <a:gd name="f346" fmla="sin 1 f255"/>
                <a:gd name="f347" fmla="cos 1 f255"/>
                <a:gd name="f348" fmla="sin 1 f256"/>
                <a:gd name="f349" fmla="cos 1 f256"/>
                <a:gd name="f350" fmla="sin 1 f257"/>
                <a:gd name="f351" fmla="cos 1 f257"/>
                <a:gd name="f352" fmla="sin 1 f258"/>
                <a:gd name="f353" fmla="cos 1 f258"/>
                <a:gd name="f354" fmla="sin 1 f259"/>
                <a:gd name="f355" fmla="cos 1 f259"/>
                <a:gd name="f356" fmla="+- 0 0 f260"/>
                <a:gd name="f357" fmla="+- 0 0 f261"/>
                <a:gd name="f358" fmla="+- 0 0 f262"/>
                <a:gd name="f359" fmla="+- 0 0 f263"/>
                <a:gd name="f360" fmla="+- 0 0 f264"/>
                <a:gd name="f361" fmla="+- 0 0 f265"/>
                <a:gd name="f362" fmla="+- 0 0 f266"/>
                <a:gd name="f363" fmla="+- 0 0 f267"/>
                <a:gd name="f364" fmla="+- 0 0 f268"/>
                <a:gd name="f365" fmla="+- 0 0 f269"/>
                <a:gd name="f366" fmla="+- 0 0 f270"/>
                <a:gd name="f367" fmla="+- 0 0 f271"/>
                <a:gd name="f368" fmla="+- 0 0 f272"/>
                <a:gd name="f369" fmla="+- 0 0 f273"/>
                <a:gd name="f370" fmla="+- 0 0 f274"/>
                <a:gd name="f371" fmla="+- 0 0 f275"/>
                <a:gd name="f372" fmla="+- 0 0 f276"/>
                <a:gd name="f373" fmla="+- 0 0 f277"/>
                <a:gd name="f374" fmla="+- 0 0 f278"/>
                <a:gd name="f375" fmla="+- 0 0 f279"/>
                <a:gd name="f376" fmla="+- 0 0 f280"/>
                <a:gd name="f377" fmla="+- 0 0 f281"/>
                <a:gd name="f378" fmla="+- 0 0 f282"/>
                <a:gd name="f379" fmla="+- 0 0 f283"/>
                <a:gd name="f380" fmla="+- 0 0 f284"/>
                <a:gd name="f381" fmla="+- 0 0 f285"/>
                <a:gd name="f382" fmla="+- 0 0 f286"/>
                <a:gd name="f383" fmla="+- 0 0 f287"/>
                <a:gd name="f384" fmla="+- 0 0 f288"/>
                <a:gd name="f385" fmla="+- 0 0 f289"/>
                <a:gd name="f386" fmla="+- 0 0 f290"/>
                <a:gd name="f387" fmla="+- 0 0 f291"/>
                <a:gd name="f388" fmla="+- 0 0 f292"/>
                <a:gd name="f389" fmla="+- 0 0 f293"/>
                <a:gd name="f390" fmla="+- 0 0 f294"/>
                <a:gd name="f391" fmla="+- 0 0 f295"/>
                <a:gd name="f392" fmla="+- 0 0 f296"/>
                <a:gd name="f393" fmla="+- 0 0 f297"/>
                <a:gd name="f394" fmla="+- 0 0 f298"/>
                <a:gd name="f395" fmla="+- 0 0 f299"/>
                <a:gd name="f396" fmla="+- 0 0 f300"/>
                <a:gd name="f397" fmla="+- 0 0 f301"/>
                <a:gd name="f398" fmla="+- 0 0 f302"/>
                <a:gd name="f399" fmla="+- 0 0 f303"/>
                <a:gd name="f400" fmla="+- 0 0 f304"/>
                <a:gd name="f401" fmla="+- 0 0 f305"/>
                <a:gd name="f402" fmla="+- 0 0 f306"/>
                <a:gd name="f403" fmla="+- 0 0 f307"/>
                <a:gd name="f404" fmla="+- 0 0 f308"/>
                <a:gd name="f405" fmla="+- 0 0 f309"/>
                <a:gd name="f406" fmla="+- 0 0 f310"/>
                <a:gd name="f407" fmla="+- 0 0 f311"/>
                <a:gd name="f408" fmla="+- 0 0 f312"/>
                <a:gd name="f409" fmla="+- 0 0 f313"/>
                <a:gd name="f410" fmla="+- 0 0 f314"/>
                <a:gd name="f411" fmla="+- 0 0 f315"/>
                <a:gd name="f412" fmla="+- 0 0 f316"/>
                <a:gd name="f413" fmla="+- 0 0 f317"/>
                <a:gd name="f414" fmla="+- 0 0 f318"/>
                <a:gd name="f415" fmla="+- 0 0 f319"/>
                <a:gd name="f416" fmla="+- 0 0 f320"/>
                <a:gd name="f417" fmla="+- 0 0 f321"/>
                <a:gd name="f418" fmla="+- 0 0 f322"/>
                <a:gd name="f419" fmla="+- 0 0 f323"/>
                <a:gd name="f420" fmla="+- 0 0 f324"/>
                <a:gd name="f421" fmla="+- 0 0 f325"/>
                <a:gd name="f422" fmla="+- 0 0 f326"/>
                <a:gd name="f423" fmla="+- 0 0 f327"/>
                <a:gd name="f424" fmla="+- 0 0 f328"/>
                <a:gd name="f425" fmla="+- 0 0 f329"/>
                <a:gd name="f426" fmla="+- 0 0 f330"/>
                <a:gd name="f427" fmla="+- 0 0 f331"/>
                <a:gd name="f428" fmla="+- 0 0 f332"/>
                <a:gd name="f429" fmla="+- 0 0 f333"/>
                <a:gd name="f430" fmla="+- 0 0 f334"/>
                <a:gd name="f431" fmla="+- 0 0 f335"/>
                <a:gd name="f432" fmla="+- 0 0 f336"/>
                <a:gd name="f433" fmla="+- 0 0 f337"/>
                <a:gd name="f434" fmla="+- 0 0 f338"/>
                <a:gd name="f435" fmla="+- 0 0 f339"/>
                <a:gd name="f436" fmla="+- 0 0 f340"/>
                <a:gd name="f437" fmla="+- 0 0 f341"/>
                <a:gd name="f438" fmla="+- 0 0 f342"/>
                <a:gd name="f439" fmla="+- 0 0 f343"/>
                <a:gd name="f440" fmla="+- 0 0 f344"/>
                <a:gd name="f441" fmla="+- 0 0 f345"/>
                <a:gd name="f442" fmla="+- 0 0 f346"/>
                <a:gd name="f443" fmla="+- 0 0 f347"/>
                <a:gd name="f444" fmla="+- 0 0 f348"/>
                <a:gd name="f445" fmla="+- 0 0 f349"/>
                <a:gd name="f446" fmla="+- 0 0 f350"/>
                <a:gd name="f447" fmla="+- 0 0 f351"/>
                <a:gd name="f448" fmla="+- 0 0 f352"/>
                <a:gd name="f449" fmla="+- 0 0 f353"/>
                <a:gd name="f450" fmla="+- 0 0 f354"/>
                <a:gd name="f451" fmla="+- 0 0 f355"/>
                <a:gd name="f452" fmla="*/ f356 f67 1"/>
                <a:gd name="f453" fmla="*/ f357 f7 1"/>
                <a:gd name="f454" fmla="*/ f357 f67 1"/>
                <a:gd name="f455" fmla="*/ f356 f7 1"/>
                <a:gd name="f456" fmla="*/ f358 f67 1"/>
                <a:gd name="f457" fmla="*/ f359 f7 1"/>
                <a:gd name="f458" fmla="*/ f359 f67 1"/>
                <a:gd name="f459" fmla="*/ f358 f7 1"/>
                <a:gd name="f460" fmla="*/ f360 f8 1"/>
                <a:gd name="f461" fmla="*/ f361 f7 1"/>
                <a:gd name="f462" fmla="*/ f361 f8 1"/>
                <a:gd name="f463" fmla="*/ f360 f7 1"/>
                <a:gd name="f464" fmla="*/ f362 f67 1"/>
                <a:gd name="f465" fmla="*/ f363 f7 1"/>
                <a:gd name="f466" fmla="*/ f363 f67 1"/>
                <a:gd name="f467" fmla="*/ f362 f7 1"/>
                <a:gd name="f468" fmla="*/ f364 f8 1"/>
                <a:gd name="f469" fmla="*/ f365 f7 1"/>
                <a:gd name="f470" fmla="*/ f365 f8 1"/>
                <a:gd name="f471" fmla="*/ f364 f7 1"/>
                <a:gd name="f472" fmla="*/ f366 f67 1"/>
                <a:gd name="f473" fmla="*/ f367 f7 1"/>
                <a:gd name="f474" fmla="*/ f367 f67 1"/>
                <a:gd name="f475" fmla="*/ f366 f7 1"/>
                <a:gd name="f476" fmla="*/ f368 f8 1"/>
                <a:gd name="f477" fmla="*/ f369 f7 1"/>
                <a:gd name="f478" fmla="*/ f369 f8 1"/>
                <a:gd name="f479" fmla="*/ f368 f7 1"/>
                <a:gd name="f480" fmla="*/ f370 f67 1"/>
                <a:gd name="f481" fmla="*/ f371 f7 1"/>
                <a:gd name="f482" fmla="*/ f371 f67 1"/>
                <a:gd name="f483" fmla="*/ f370 f7 1"/>
                <a:gd name="f484" fmla="*/ f372 f8 1"/>
                <a:gd name="f485" fmla="*/ f373 f7 1"/>
                <a:gd name="f486" fmla="*/ f373 f8 1"/>
                <a:gd name="f487" fmla="*/ f372 f7 1"/>
                <a:gd name="f488" fmla="*/ f374 f67 1"/>
                <a:gd name="f489" fmla="*/ f375 f7 1"/>
                <a:gd name="f490" fmla="*/ f375 f67 1"/>
                <a:gd name="f491" fmla="*/ f374 f7 1"/>
                <a:gd name="f492" fmla="*/ f376 f8 1"/>
                <a:gd name="f493" fmla="*/ f377 f7 1"/>
                <a:gd name="f494" fmla="*/ f377 f8 1"/>
                <a:gd name="f495" fmla="*/ f376 f7 1"/>
                <a:gd name="f496" fmla="*/ f378 f67 1"/>
                <a:gd name="f497" fmla="*/ f379 f7 1"/>
                <a:gd name="f498" fmla="*/ f379 f67 1"/>
                <a:gd name="f499" fmla="*/ f378 f7 1"/>
                <a:gd name="f500" fmla="*/ f380 f8 1"/>
                <a:gd name="f501" fmla="*/ f381 f7 1"/>
                <a:gd name="f502" fmla="*/ f381 f8 1"/>
                <a:gd name="f503" fmla="*/ f380 f7 1"/>
                <a:gd name="f504" fmla="*/ f382 f67 1"/>
                <a:gd name="f505" fmla="*/ f383 f7 1"/>
                <a:gd name="f506" fmla="*/ f383 f67 1"/>
                <a:gd name="f507" fmla="*/ f382 f7 1"/>
                <a:gd name="f508" fmla="*/ f384 f8 1"/>
                <a:gd name="f509" fmla="*/ f385 f7 1"/>
                <a:gd name="f510" fmla="*/ f385 f8 1"/>
                <a:gd name="f511" fmla="*/ f384 f7 1"/>
                <a:gd name="f512" fmla="*/ f386 f67 1"/>
                <a:gd name="f513" fmla="*/ f387 f7 1"/>
                <a:gd name="f514" fmla="*/ f387 f67 1"/>
                <a:gd name="f515" fmla="*/ f386 f7 1"/>
                <a:gd name="f516" fmla="*/ f388 f8 1"/>
                <a:gd name="f517" fmla="*/ f389 f7 1"/>
                <a:gd name="f518" fmla="*/ f389 f8 1"/>
                <a:gd name="f519" fmla="*/ f388 f7 1"/>
                <a:gd name="f520" fmla="*/ f390 f67 1"/>
                <a:gd name="f521" fmla="*/ f391 f7 1"/>
                <a:gd name="f522" fmla="*/ f391 f67 1"/>
                <a:gd name="f523" fmla="*/ f390 f7 1"/>
                <a:gd name="f524" fmla="*/ f392 f8 1"/>
                <a:gd name="f525" fmla="*/ f393 f7 1"/>
                <a:gd name="f526" fmla="*/ f393 f8 1"/>
                <a:gd name="f527" fmla="*/ f392 f7 1"/>
                <a:gd name="f528" fmla="*/ f394 f67 1"/>
                <a:gd name="f529" fmla="*/ f395 f7 1"/>
                <a:gd name="f530" fmla="*/ f395 f67 1"/>
                <a:gd name="f531" fmla="*/ f394 f7 1"/>
                <a:gd name="f532" fmla="*/ f358 f8 1"/>
                <a:gd name="f533" fmla="*/ f359 f8 1"/>
                <a:gd name="f534" fmla="*/ f396 f67 1"/>
                <a:gd name="f535" fmla="*/ f397 f7 1"/>
                <a:gd name="f536" fmla="*/ f397 f67 1"/>
                <a:gd name="f537" fmla="*/ f396 f7 1"/>
                <a:gd name="f538" fmla="*/ f398 f8 1"/>
                <a:gd name="f539" fmla="*/ f399 f7 1"/>
                <a:gd name="f540" fmla="*/ f399 f8 1"/>
                <a:gd name="f541" fmla="*/ f398 f7 1"/>
                <a:gd name="f542" fmla="*/ f400 f67 1"/>
                <a:gd name="f543" fmla="*/ f401 f7 1"/>
                <a:gd name="f544" fmla="*/ f401 f67 1"/>
                <a:gd name="f545" fmla="*/ f400 f7 1"/>
                <a:gd name="f546" fmla="*/ f402 f8 1"/>
                <a:gd name="f547" fmla="*/ f403 f7 1"/>
                <a:gd name="f548" fmla="*/ f403 f8 1"/>
                <a:gd name="f549" fmla="*/ f402 f7 1"/>
                <a:gd name="f550" fmla="*/ f404 f67 1"/>
                <a:gd name="f551" fmla="*/ f405 f7 1"/>
                <a:gd name="f552" fmla="*/ f405 f67 1"/>
                <a:gd name="f553" fmla="*/ f404 f7 1"/>
                <a:gd name="f554" fmla="*/ f406 f8 1"/>
                <a:gd name="f555" fmla="*/ f407 f7 1"/>
                <a:gd name="f556" fmla="*/ f407 f8 1"/>
                <a:gd name="f557" fmla="*/ f406 f7 1"/>
                <a:gd name="f558" fmla="*/ f408 f67 1"/>
                <a:gd name="f559" fmla="*/ f409 f7 1"/>
                <a:gd name="f560" fmla="*/ f409 f67 1"/>
                <a:gd name="f561" fmla="*/ f408 f7 1"/>
                <a:gd name="f562" fmla="*/ f410 f8 1"/>
                <a:gd name="f563" fmla="*/ f411 f7 1"/>
                <a:gd name="f564" fmla="*/ f411 f8 1"/>
                <a:gd name="f565" fmla="*/ f410 f7 1"/>
                <a:gd name="f566" fmla="*/ f412 f67 1"/>
                <a:gd name="f567" fmla="*/ f413 f7 1"/>
                <a:gd name="f568" fmla="*/ f413 f67 1"/>
                <a:gd name="f569" fmla="*/ f412 f7 1"/>
                <a:gd name="f570" fmla="*/ f414 f8 1"/>
                <a:gd name="f571" fmla="*/ f415 f7 1"/>
                <a:gd name="f572" fmla="*/ f415 f8 1"/>
                <a:gd name="f573" fmla="*/ f414 f7 1"/>
                <a:gd name="f574" fmla="*/ f416 f67 1"/>
                <a:gd name="f575" fmla="*/ f417 f7 1"/>
                <a:gd name="f576" fmla="*/ f417 f67 1"/>
                <a:gd name="f577" fmla="*/ f416 f7 1"/>
                <a:gd name="f578" fmla="*/ f418 f8 1"/>
                <a:gd name="f579" fmla="*/ f419 f7 1"/>
                <a:gd name="f580" fmla="*/ f419 f8 1"/>
                <a:gd name="f581" fmla="*/ f418 f7 1"/>
                <a:gd name="f582" fmla="*/ f420 f67 1"/>
                <a:gd name="f583" fmla="*/ f421 f7 1"/>
                <a:gd name="f584" fmla="*/ f421 f67 1"/>
                <a:gd name="f585" fmla="*/ f420 f7 1"/>
                <a:gd name="f586" fmla="*/ f422 f8 1"/>
                <a:gd name="f587" fmla="*/ f423 f7 1"/>
                <a:gd name="f588" fmla="*/ f423 f8 1"/>
                <a:gd name="f589" fmla="*/ f422 f7 1"/>
                <a:gd name="f590" fmla="*/ f424 f67 1"/>
                <a:gd name="f591" fmla="*/ f425 f7 1"/>
                <a:gd name="f592" fmla="*/ f425 f67 1"/>
                <a:gd name="f593" fmla="*/ f424 f7 1"/>
                <a:gd name="f594" fmla="*/ f426 f8 1"/>
                <a:gd name="f595" fmla="*/ f427 f7 1"/>
                <a:gd name="f596" fmla="*/ f427 f8 1"/>
                <a:gd name="f597" fmla="*/ f426 f7 1"/>
                <a:gd name="f598" fmla="*/ f428 f67 1"/>
                <a:gd name="f599" fmla="*/ f429 f7 1"/>
                <a:gd name="f600" fmla="*/ f429 f67 1"/>
                <a:gd name="f601" fmla="*/ f428 f7 1"/>
                <a:gd name="f602" fmla="*/ f430 f8 1"/>
                <a:gd name="f603" fmla="*/ f431 f7 1"/>
                <a:gd name="f604" fmla="*/ f431 f8 1"/>
                <a:gd name="f605" fmla="*/ f430 f7 1"/>
                <a:gd name="f606" fmla="*/ f432 f67 1"/>
                <a:gd name="f607" fmla="*/ f433 f7 1"/>
                <a:gd name="f608" fmla="*/ f433 f67 1"/>
                <a:gd name="f609" fmla="*/ f432 f7 1"/>
                <a:gd name="f610" fmla="*/ f434 f8 1"/>
                <a:gd name="f611" fmla="*/ f435 f7 1"/>
                <a:gd name="f612" fmla="*/ f435 f8 1"/>
                <a:gd name="f613" fmla="*/ f434 f7 1"/>
                <a:gd name="f614" fmla="*/ f436 f67 1"/>
                <a:gd name="f615" fmla="*/ f437 f7 1"/>
                <a:gd name="f616" fmla="*/ f437 f67 1"/>
                <a:gd name="f617" fmla="*/ f436 f7 1"/>
                <a:gd name="f618" fmla="*/ f438 f8 1"/>
                <a:gd name="f619" fmla="*/ f439 f7 1"/>
                <a:gd name="f620" fmla="*/ f439 f8 1"/>
                <a:gd name="f621" fmla="*/ f438 f7 1"/>
                <a:gd name="f622" fmla="*/ f440 f67 1"/>
                <a:gd name="f623" fmla="*/ f441 f7 1"/>
                <a:gd name="f624" fmla="*/ f441 f67 1"/>
                <a:gd name="f625" fmla="*/ f440 f7 1"/>
                <a:gd name="f626" fmla="*/ f356 f8 1"/>
                <a:gd name="f627" fmla="*/ f357 f8 1"/>
                <a:gd name="f628" fmla="*/ f442 f67 1"/>
                <a:gd name="f629" fmla="*/ f443 f7 1"/>
                <a:gd name="f630" fmla="*/ f443 f67 1"/>
                <a:gd name="f631" fmla="*/ f442 f7 1"/>
                <a:gd name="f632" fmla="*/ f444 f8 1"/>
                <a:gd name="f633" fmla="*/ f445 f7 1"/>
                <a:gd name="f634" fmla="*/ f445 f8 1"/>
                <a:gd name="f635" fmla="*/ f444 f7 1"/>
                <a:gd name="f636" fmla="*/ f446 f67 1"/>
                <a:gd name="f637" fmla="*/ f447 f7 1"/>
                <a:gd name="f638" fmla="*/ f447 f67 1"/>
                <a:gd name="f639" fmla="*/ f446 f7 1"/>
                <a:gd name="f640" fmla="*/ f448 f8 1"/>
                <a:gd name="f641" fmla="*/ f449 f7 1"/>
                <a:gd name="f642" fmla="*/ f449 f8 1"/>
                <a:gd name="f643" fmla="*/ f448 f7 1"/>
                <a:gd name="f644" fmla="*/ f450 f67 1"/>
                <a:gd name="f645" fmla="*/ f451 f7 1"/>
                <a:gd name="f646" fmla="*/ f451 f67 1"/>
                <a:gd name="f647" fmla="*/ f450 f7 1"/>
                <a:gd name="f648" fmla="+- f452 f453 0"/>
                <a:gd name="f649" fmla="+- f454 0 f455"/>
                <a:gd name="f650" fmla="+- f456 f457 0"/>
                <a:gd name="f651" fmla="+- f458 0 f459"/>
                <a:gd name="f652" fmla="+- f460 f461 0"/>
                <a:gd name="f653" fmla="+- f462 0 f463"/>
                <a:gd name="f654" fmla="+- f464 f465 0"/>
                <a:gd name="f655" fmla="+- f466 0 f467"/>
                <a:gd name="f656" fmla="+- f468 f469 0"/>
                <a:gd name="f657" fmla="+- f470 0 f471"/>
                <a:gd name="f658" fmla="+- f472 f473 0"/>
                <a:gd name="f659" fmla="+- f474 0 f475"/>
                <a:gd name="f660" fmla="+- f476 f477 0"/>
                <a:gd name="f661" fmla="+- f478 0 f479"/>
                <a:gd name="f662" fmla="+- f480 f481 0"/>
                <a:gd name="f663" fmla="+- f482 0 f483"/>
                <a:gd name="f664" fmla="+- f484 f485 0"/>
                <a:gd name="f665" fmla="+- f486 0 f487"/>
                <a:gd name="f666" fmla="+- f488 f489 0"/>
                <a:gd name="f667" fmla="+- f490 0 f491"/>
                <a:gd name="f668" fmla="+- f492 f493 0"/>
                <a:gd name="f669" fmla="+- f494 0 f495"/>
                <a:gd name="f670" fmla="+- f496 f497 0"/>
                <a:gd name="f671" fmla="+- f498 0 f499"/>
                <a:gd name="f672" fmla="+- f500 f501 0"/>
                <a:gd name="f673" fmla="+- f502 0 f503"/>
                <a:gd name="f674" fmla="+- f504 f505 0"/>
                <a:gd name="f675" fmla="+- f506 0 f507"/>
                <a:gd name="f676" fmla="+- f508 f509 0"/>
                <a:gd name="f677" fmla="+- f510 0 f511"/>
                <a:gd name="f678" fmla="+- f512 f513 0"/>
                <a:gd name="f679" fmla="+- f514 0 f515"/>
                <a:gd name="f680" fmla="+- f516 f517 0"/>
                <a:gd name="f681" fmla="+- f518 0 f519"/>
                <a:gd name="f682" fmla="+- f520 f521 0"/>
                <a:gd name="f683" fmla="+- f522 0 f523"/>
                <a:gd name="f684" fmla="+- f524 f525 0"/>
                <a:gd name="f685" fmla="+- f526 0 f527"/>
                <a:gd name="f686" fmla="+- f528 f529 0"/>
                <a:gd name="f687" fmla="+- f530 0 f531"/>
                <a:gd name="f688" fmla="+- f532 f457 0"/>
                <a:gd name="f689" fmla="+- f533 0 f459"/>
                <a:gd name="f690" fmla="+- f534 f535 0"/>
                <a:gd name="f691" fmla="+- f536 0 f537"/>
                <a:gd name="f692" fmla="+- f538 f539 0"/>
                <a:gd name="f693" fmla="+- f540 0 f541"/>
                <a:gd name="f694" fmla="+- f542 f543 0"/>
                <a:gd name="f695" fmla="+- f544 0 f545"/>
                <a:gd name="f696" fmla="+- f546 f547 0"/>
                <a:gd name="f697" fmla="+- f548 0 f549"/>
                <a:gd name="f698" fmla="+- f550 f551 0"/>
                <a:gd name="f699" fmla="+- f552 0 f553"/>
                <a:gd name="f700" fmla="+- f554 f555 0"/>
                <a:gd name="f701" fmla="+- f556 0 f557"/>
                <a:gd name="f702" fmla="+- f558 f559 0"/>
                <a:gd name="f703" fmla="+- f560 0 f561"/>
                <a:gd name="f704" fmla="+- f562 f563 0"/>
                <a:gd name="f705" fmla="+- f564 0 f565"/>
                <a:gd name="f706" fmla="+- f566 f567 0"/>
                <a:gd name="f707" fmla="+- f568 0 f569"/>
                <a:gd name="f708" fmla="+- f570 f571 0"/>
                <a:gd name="f709" fmla="+- f572 0 f573"/>
                <a:gd name="f710" fmla="+- f574 f575 0"/>
                <a:gd name="f711" fmla="+- f576 0 f577"/>
                <a:gd name="f712" fmla="+- f578 f579 0"/>
                <a:gd name="f713" fmla="+- f580 0 f581"/>
                <a:gd name="f714" fmla="+- f582 f583 0"/>
                <a:gd name="f715" fmla="+- f584 0 f585"/>
                <a:gd name="f716" fmla="+- f586 f587 0"/>
                <a:gd name="f717" fmla="+- f588 0 f589"/>
                <a:gd name="f718" fmla="+- f590 f591 0"/>
                <a:gd name="f719" fmla="+- f592 0 f593"/>
                <a:gd name="f720" fmla="+- f594 f595 0"/>
                <a:gd name="f721" fmla="+- f596 0 f597"/>
                <a:gd name="f722" fmla="+- f598 f599 0"/>
                <a:gd name="f723" fmla="+- f600 0 f601"/>
                <a:gd name="f724" fmla="+- f602 f603 0"/>
                <a:gd name="f725" fmla="+- f604 0 f605"/>
                <a:gd name="f726" fmla="+- f606 f607 0"/>
                <a:gd name="f727" fmla="+- f608 0 f609"/>
                <a:gd name="f728" fmla="+- f610 f611 0"/>
                <a:gd name="f729" fmla="+- f612 0 f613"/>
                <a:gd name="f730" fmla="+- f614 f615 0"/>
                <a:gd name="f731" fmla="+- f616 0 f617"/>
                <a:gd name="f732" fmla="+- f618 f619 0"/>
                <a:gd name="f733" fmla="+- f620 0 f621"/>
                <a:gd name="f734" fmla="+- f622 f623 0"/>
                <a:gd name="f735" fmla="+- f624 0 f625"/>
                <a:gd name="f736" fmla="+- f626 f453 0"/>
                <a:gd name="f737" fmla="+- f627 0 f455"/>
                <a:gd name="f738" fmla="+- f628 f629 0"/>
                <a:gd name="f739" fmla="+- f630 0 f631"/>
                <a:gd name="f740" fmla="+- f632 f633 0"/>
                <a:gd name="f741" fmla="+- f634 0 f635"/>
                <a:gd name="f742" fmla="+- f636 f637 0"/>
                <a:gd name="f743" fmla="+- f638 0 f639"/>
                <a:gd name="f744" fmla="+- f640 f641 0"/>
                <a:gd name="f745" fmla="+- f642 0 f643"/>
                <a:gd name="f746" fmla="+- f644 f645 0"/>
                <a:gd name="f747" fmla="+- f646 0 f647"/>
                <a:gd name="f748" fmla="+- f648 10800 0"/>
                <a:gd name="f749" fmla="+- 0 0 f649"/>
                <a:gd name="f750" fmla="+- f650 10800 0"/>
                <a:gd name="f751" fmla="+- 0 0 f651"/>
                <a:gd name="f752" fmla="+- f652 10800 0"/>
                <a:gd name="f753" fmla="+- 0 0 f653"/>
                <a:gd name="f754" fmla="+- f654 10800 0"/>
                <a:gd name="f755" fmla="+- 0 0 f655"/>
                <a:gd name="f756" fmla="+- f656 10800 0"/>
                <a:gd name="f757" fmla="+- 0 0 f657"/>
                <a:gd name="f758" fmla="+- f658 10800 0"/>
                <a:gd name="f759" fmla="+- 0 0 f659"/>
                <a:gd name="f760" fmla="+- f660 10800 0"/>
                <a:gd name="f761" fmla="+- 0 0 f661"/>
                <a:gd name="f762" fmla="+- f662 10800 0"/>
                <a:gd name="f763" fmla="+- 0 0 f663"/>
                <a:gd name="f764" fmla="+- f664 10800 0"/>
                <a:gd name="f765" fmla="+- 0 0 f665"/>
                <a:gd name="f766" fmla="+- f666 10800 0"/>
                <a:gd name="f767" fmla="+- 0 0 f667"/>
                <a:gd name="f768" fmla="+- f668 10800 0"/>
                <a:gd name="f769" fmla="+- 0 0 f669"/>
                <a:gd name="f770" fmla="+- f670 10800 0"/>
                <a:gd name="f771" fmla="+- 0 0 f671"/>
                <a:gd name="f772" fmla="+- f672 10800 0"/>
                <a:gd name="f773" fmla="+- 0 0 f673"/>
                <a:gd name="f774" fmla="+- f674 10800 0"/>
                <a:gd name="f775" fmla="+- 0 0 f675"/>
                <a:gd name="f776" fmla="+- f676 10800 0"/>
                <a:gd name="f777" fmla="+- 0 0 f677"/>
                <a:gd name="f778" fmla="+- f678 10800 0"/>
                <a:gd name="f779" fmla="+- 0 0 f679"/>
                <a:gd name="f780" fmla="+- f680 10800 0"/>
                <a:gd name="f781" fmla="+- 0 0 f681"/>
                <a:gd name="f782" fmla="+- f682 10800 0"/>
                <a:gd name="f783" fmla="+- 0 0 f683"/>
                <a:gd name="f784" fmla="+- f684 10800 0"/>
                <a:gd name="f785" fmla="+- 0 0 f685"/>
                <a:gd name="f786" fmla="+- f686 10800 0"/>
                <a:gd name="f787" fmla="+- 0 0 f687"/>
                <a:gd name="f788" fmla="+- f688 10800 0"/>
                <a:gd name="f789" fmla="+- 0 0 f689"/>
                <a:gd name="f790" fmla="+- f690 10800 0"/>
                <a:gd name="f791" fmla="+- 0 0 f691"/>
                <a:gd name="f792" fmla="+- f692 10800 0"/>
                <a:gd name="f793" fmla="+- 0 0 f693"/>
                <a:gd name="f794" fmla="+- f694 10800 0"/>
                <a:gd name="f795" fmla="+- 0 0 f695"/>
                <a:gd name="f796" fmla="+- f696 10800 0"/>
                <a:gd name="f797" fmla="+- 0 0 f697"/>
                <a:gd name="f798" fmla="+- f698 10800 0"/>
                <a:gd name="f799" fmla="+- 0 0 f699"/>
                <a:gd name="f800" fmla="+- f700 10800 0"/>
                <a:gd name="f801" fmla="+- 0 0 f701"/>
                <a:gd name="f802" fmla="+- f702 10800 0"/>
                <a:gd name="f803" fmla="+- 0 0 f703"/>
                <a:gd name="f804" fmla="+- f704 10800 0"/>
                <a:gd name="f805" fmla="+- 0 0 f705"/>
                <a:gd name="f806" fmla="+- f706 10800 0"/>
                <a:gd name="f807" fmla="+- 0 0 f707"/>
                <a:gd name="f808" fmla="+- f708 10800 0"/>
                <a:gd name="f809" fmla="+- 0 0 f709"/>
                <a:gd name="f810" fmla="+- f710 10800 0"/>
                <a:gd name="f811" fmla="+- 0 0 f711"/>
                <a:gd name="f812" fmla="+- f712 10800 0"/>
                <a:gd name="f813" fmla="+- 0 0 f713"/>
                <a:gd name="f814" fmla="+- f714 10800 0"/>
                <a:gd name="f815" fmla="+- 0 0 f715"/>
                <a:gd name="f816" fmla="+- f716 10800 0"/>
                <a:gd name="f817" fmla="+- 0 0 f717"/>
                <a:gd name="f818" fmla="+- f718 10800 0"/>
                <a:gd name="f819" fmla="+- 0 0 f719"/>
                <a:gd name="f820" fmla="+- f720 10800 0"/>
                <a:gd name="f821" fmla="+- 0 0 f721"/>
                <a:gd name="f822" fmla="+- f722 10800 0"/>
                <a:gd name="f823" fmla="+- 0 0 f723"/>
                <a:gd name="f824" fmla="+- f724 10800 0"/>
                <a:gd name="f825" fmla="+- 0 0 f725"/>
                <a:gd name="f826" fmla="+- f726 10800 0"/>
                <a:gd name="f827" fmla="+- 0 0 f727"/>
                <a:gd name="f828" fmla="+- f728 10800 0"/>
                <a:gd name="f829" fmla="+- 0 0 f729"/>
                <a:gd name="f830" fmla="+- f730 10800 0"/>
                <a:gd name="f831" fmla="+- 0 0 f731"/>
                <a:gd name="f832" fmla="+- f732 10800 0"/>
                <a:gd name="f833" fmla="+- 0 0 f733"/>
                <a:gd name="f834" fmla="+- f734 10800 0"/>
                <a:gd name="f835" fmla="+- 0 0 f735"/>
                <a:gd name="f836" fmla="+- f736 10800 0"/>
                <a:gd name="f837" fmla="+- 0 0 f737"/>
                <a:gd name="f838" fmla="+- f738 10800 0"/>
                <a:gd name="f839" fmla="+- 0 0 f739"/>
                <a:gd name="f840" fmla="+- f740 10800 0"/>
                <a:gd name="f841" fmla="+- 0 0 f741"/>
                <a:gd name="f842" fmla="+- f742 10800 0"/>
                <a:gd name="f843" fmla="+- 0 0 f743"/>
                <a:gd name="f844" fmla="+- f744 10800 0"/>
                <a:gd name="f845" fmla="+- 0 0 f745"/>
                <a:gd name="f846" fmla="+- f746 10800 0"/>
                <a:gd name="f847" fmla="+- 0 0 f747"/>
                <a:gd name="f848" fmla="+- f749 10800 0"/>
                <a:gd name="f849" fmla="+- f751 10800 0"/>
                <a:gd name="f850" fmla="+- f753 10800 0"/>
                <a:gd name="f851" fmla="+- f755 10800 0"/>
                <a:gd name="f852" fmla="+- f757 10800 0"/>
                <a:gd name="f853" fmla="+- f759 10800 0"/>
                <a:gd name="f854" fmla="+- f761 10800 0"/>
                <a:gd name="f855" fmla="+- f763 10800 0"/>
                <a:gd name="f856" fmla="+- f765 10800 0"/>
                <a:gd name="f857" fmla="+- f767 10800 0"/>
                <a:gd name="f858" fmla="+- f769 10800 0"/>
                <a:gd name="f859" fmla="+- f771 10800 0"/>
                <a:gd name="f860" fmla="+- f773 10800 0"/>
                <a:gd name="f861" fmla="+- f775 10800 0"/>
                <a:gd name="f862" fmla="+- f777 10800 0"/>
                <a:gd name="f863" fmla="+- f779 10800 0"/>
                <a:gd name="f864" fmla="+- f781 10800 0"/>
                <a:gd name="f865" fmla="+- f783 10800 0"/>
                <a:gd name="f866" fmla="+- f785 10800 0"/>
                <a:gd name="f867" fmla="+- f787 10800 0"/>
                <a:gd name="f868" fmla="+- f789 10800 0"/>
                <a:gd name="f869" fmla="+- f791 10800 0"/>
                <a:gd name="f870" fmla="+- f793 10800 0"/>
                <a:gd name="f871" fmla="+- f795 10800 0"/>
                <a:gd name="f872" fmla="+- f797 10800 0"/>
                <a:gd name="f873" fmla="+- f799 10800 0"/>
                <a:gd name="f874" fmla="+- f801 10800 0"/>
                <a:gd name="f875" fmla="+- f803 10800 0"/>
                <a:gd name="f876" fmla="+- f805 10800 0"/>
                <a:gd name="f877" fmla="+- f807 10800 0"/>
                <a:gd name="f878" fmla="+- f809 10800 0"/>
                <a:gd name="f879" fmla="+- f811 10800 0"/>
                <a:gd name="f880" fmla="+- f813 10800 0"/>
                <a:gd name="f881" fmla="+- f815 10800 0"/>
                <a:gd name="f882" fmla="+- f817 10800 0"/>
                <a:gd name="f883" fmla="+- f819 10800 0"/>
                <a:gd name="f884" fmla="+- f821 10800 0"/>
                <a:gd name="f885" fmla="+- f823 10800 0"/>
                <a:gd name="f886" fmla="+- f825 10800 0"/>
                <a:gd name="f887" fmla="+- f827 10800 0"/>
                <a:gd name="f888" fmla="+- f829 10800 0"/>
                <a:gd name="f889" fmla="+- f831 10800 0"/>
                <a:gd name="f890" fmla="+- f833 10800 0"/>
                <a:gd name="f891" fmla="+- f835 10800 0"/>
                <a:gd name="f892" fmla="+- f837 10800 0"/>
                <a:gd name="f893" fmla="+- f839 10800 0"/>
                <a:gd name="f894" fmla="+- f841 10800 0"/>
                <a:gd name="f895" fmla="+- f843 10800 0"/>
                <a:gd name="f896" fmla="+- f845 10800 0"/>
                <a:gd name="f897" fmla="+- f847 10800 0"/>
                <a:gd name="f898" fmla="*/ f748 f12 1"/>
                <a:gd name="f899" fmla="*/ f750 f12 1"/>
                <a:gd name="f900" fmla="*/ f849 f13 1"/>
                <a:gd name="f901" fmla="*/ f848 f13 1"/>
              </a:gdLst>
              <a:ahLst>
                <a:ahXY gdRefX="f0" minX="f5" maxX="f9">
                  <a:pos x="f65" y="f66"/>
                </a:ahXY>
              </a:ahLst>
              <a:cxnLst>
                <a:cxn ang="3cd4">
                  <a:pos x="hc" y="t"/>
                </a:cxn>
                <a:cxn ang="0">
                  <a:pos x="r" y="vc"/>
                </a:cxn>
                <a:cxn ang="cd4">
                  <a:pos x="hc" y="b"/>
                </a:cxn>
                <a:cxn ang="cd2">
                  <a:pos x="l" y="vc"/>
                </a:cxn>
              </a:cxnLst>
              <a:rect l="f898" t="f901" r="f899" b="f900"/>
              <a:pathLst>
                <a:path w="21600" h="21600">
                  <a:moveTo>
                    <a:pt x="f752" y="f850"/>
                  </a:moveTo>
                  <a:lnTo>
                    <a:pt x="f754" y="f851"/>
                  </a:lnTo>
                  <a:lnTo>
                    <a:pt x="f756" y="f852"/>
                  </a:lnTo>
                  <a:lnTo>
                    <a:pt x="f758" y="f853"/>
                  </a:lnTo>
                  <a:lnTo>
                    <a:pt x="f760" y="f854"/>
                  </a:lnTo>
                  <a:lnTo>
                    <a:pt x="f762" y="f855"/>
                  </a:lnTo>
                  <a:lnTo>
                    <a:pt x="f764" y="f856"/>
                  </a:lnTo>
                  <a:lnTo>
                    <a:pt x="f766" y="f857"/>
                  </a:lnTo>
                  <a:lnTo>
                    <a:pt x="f768" y="f858"/>
                  </a:lnTo>
                  <a:lnTo>
                    <a:pt x="f770" y="f859"/>
                  </a:lnTo>
                  <a:lnTo>
                    <a:pt x="f772" y="f860"/>
                  </a:lnTo>
                  <a:lnTo>
                    <a:pt x="f774" y="f861"/>
                  </a:lnTo>
                  <a:lnTo>
                    <a:pt x="f776" y="f862"/>
                  </a:lnTo>
                  <a:lnTo>
                    <a:pt x="f778" y="f863"/>
                  </a:lnTo>
                  <a:lnTo>
                    <a:pt x="f780" y="f864"/>
                  </a:lnTo>
                  <a:lnTo>
                    <a:pt x="f782" y="f865"/>
                  </a:lnTo>
                  <a:lnTo>
                    <a:pt x="f784" y="f866"/>
                  </a:lnTo>
                  <a:lnTo>
                    <a:pt x="f786" y="f867"/>
                  </a:lnTo>
                  <a:lnTo>
                    <a:pt x="f788" y="f868"/>
                  </a:lnTo>
                  <a:lnTo>
                    <a:pt x="f790" y="f869"/>
                  </a:lnTo>
                  <a:lnTo>
                    <a:pt x="f792" y="f870"/>
                  </a:lnTo>
                  <a:lnTo>
                    <a:pt x="f794" y="f871"/>
                  </a:lnTo>
                  <a:lnTo>
                    <a:pt x="f796" y="f872"/>
                  </a:lnTo>
                  <a:lnTo>
                    <a:pt x="f798" y="f873"/>
                  </a:lnTo>
                  <a:lnTo>
                    <a:pt x="f800" y="f874"/>
                  </a:lnTo>
                  <a:lnTo>
                    <a:pt x="f802" y="f875"/>
                  </a:lnTo>
                  <a:lnTo>
                    <a:pt x="f804" y="f876"/>
                  </a:lnTo>
                  <a:lnTo>
                    <a:pt x="f806" y="f877"/>
                  </a:lnTo>
                  <a:lnTo>
                    <a:pt x="f808" y="f878"/>
                  </a:lnTo>
                  <a:lnTo>
                    <a:pt x="f810" y="f879"/>
                  </a:lnTo>
                  <a:lnTo>
                    <a:pt x="f812" y="f880"/>
                  </a:lnTo>
                  <a:lnTo>
                    <a:pt x="f814" y="f881"/>
                  </a:lnTo>
                  <a:lnTo>
                    <a:pt x="f816" y="f882"/>
                  </a:lnTo>
                  <a:lnTo>
                    <a:pt x="f818" y="f883"/>
                  </a:lnTo>
                  <a:lnTo>
                    <a:pt x="f820" y="f884"/>
                  </a:lnTo>
                  <a:lnTo>
                    <a:pt x="f822" y="f885"/>
                  </a:lnTo>
                  <a:lnTo>
                    <a:pt x="f824" y="f886"/>
                  </a:lnTo>
                  <a:lnTo>
                    <a:pt x="f826" y="f887"/>
                  </a:lnTo>
                  <a:lnTo>
                    <a:pt x="f828" y="f888"/>
                  </a:lnTo>
                  <a:lnTo>
                    <a:pt x="f830" y="f889"/>
                  </a:lnTo>
                  <a:lnTo>
                    <a:pt x="f832" y="f890"/>
                  </a:lnTo>
                  <a:lnTo>
                    <a:pt x="f834" y="f891"/>
                  </a:lnTo>
                  <a:lnTo>
                    <a:pt x="f836" y="f892"/>
                  </a:lnTo>
                  <a:lnTo>
                    <a:pt x="f838" y="f893"/>
                  </a:lnTo>
                  <a:lnTo>
                    <a:pt x="f840" y="f894"/>
                  </a:lnTo>
                  <a:lnTo>
                    <a:pt x="f842" y="f895"/>
                  </a:lnTo>
                  <a:lnTo>
                    <a:pt x="f844" y="f896"/>
                  </a:lnTo>
                  <a:lnTo>
                    <a:pt x="f846" y="f897"/>
                  </a:lnTo>
                  <a:lnTo>
                    <a:pt x="f752" y="f850"/>
                  </a:lnTo>
                  <a:close/>
                </a:path>
              </a:pathLst>
            </a:custGeom>
            <a:solidFill>
              <a:srgbClr val="99FF99"/>
            </a:solidFill>
            <a:ln w="9360" cap="sq">
              <a:solidFill>
                <a:srgbClr val="000000"/>
              </a:solidFill>
              <a:prstDash val="solid"/>
              <a:miter/>
            </a:ln>
          </p:spPr>
          <p:txBody>
            <a:bodyPr vert="horz" wrap="none" lIns="90000" tIns="46800" rIns="90000" bIns="46800" anchor="ctr" anchorCtr="0" compatLnSpc="0">
              <a:noAutofit/>
            </a:bodyPr>
            <a:lstStyle/>
            <a:p>
              <a:pPr marL="0" marR="0" lvl="0" indent="0" algn="ctr" rtl="0" hangingPunct="1">
                <a:lnSpc>
                  <a:spcPct val="100000"/>
                </a:lnSpc>
                <a:spcBef>
                  <a:spcPts val="0"/>
                </a:spcBef>
                <a:spcAft>
                  <a:spcPts val="0"/>
                </a:spcAft>
                <a:buNone/>
                <a:tabLst/>
              </a:pPr>
              <a:r>
                <a:rPr lang="en-US" sz="3200" b="0" i="0" u="none" strike="noStrike" kern="1200">
                  <a:ln>
                    <a:noFill/>
                  </a:ln>
                  <a:latin typeface="Arial" pitchFamily="18"/>
                  <a:ea typeface="Andale Sans UI" pitchFamily="2"/>
                  <a:cs typeface="Tahoma" pitchFamily="2"/>
                </a:rPr>
                <a:t>task</a:t>
              </a:r>
            </a:p>
          </p:txBody>
        </p:sp>
        <p:sp>
          <p:nvSpPr>
            <p:cNvPr id="8" name="Line 6"/>
            <p:cNvSpPr/>
            <p:nvPr/>
          </p:nvSpPr>
          <p:spPr>
            <a:xfrm>
              <a:off x="3611880" y="2692800"/>
              <a:ext cx="2939760" cy="0"/>
            </a:xfrm>
            <a:prstGeom prst="line">
              <a:avLst/>
            </a:prstGeom>
            <a:noFill/>
            <a:ln w="38160" cap="sq">
              <a:solidFill>
                <a:srgbClr val="000000"/>
              </a:solidFill>
              <a:custDash>
                <a:ds d="399057" sp="100000"/>
              </a:custDash>
              <a:miter/>
              <a:tailEnd type="arrow"/>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9" name="AutoShape 7"/>
            <p:cNvSpPr/>
            <p:nvPr/>
          </p:nvSpPr>
          <p:spPr>
            <a:xfrm>
              <a:off x="4284000" y="3701159"/>
              <a:ext cx="1512000" cy="1260000"/>
            </a:xfrm>
            <a:custGeom>
              <a:avLst>
                <a:gd name="f0" fmla="val 5400"/>
              </a:avLst>
              <a:gdLst>
                <a:gd name="f1" fmla="val 10800000"/>
                <a:gd name="f2" fmla="val 5400000"/>
                <a:gd name="f3" fmla="val 180"/>
                <a:gd name="f4" fmla="val w"/>
                <a:gd name="f5" fmla="val h"/>
                <a:gd name="f6" fmla="val ss"/>
                <a:gd name="f7" fmla="val 0"/>
                <a:gd name="f8" fmla="val -2147483647"/>
                <a:gd name="f9" fmla="val 2147483647"/>
                <a:gd name="f10" fmla="val 21600"/>
                <a:gd name="f11" fmla="+- 0 0 0"/>
                <a:gd name="f12" fmla="abs f4"/>
                <a:gd name="f13" fmla="abs f5"/>
                <a:gd name="f14" fmla="abs f6"/>
                <a:gd name="f15" fmla="pin 0 f0 21600"/>
                <a:gd name="f16" fmla="*/ f11 f1 1"/>
                <a:gd name="f17" fmla="?: f12 f4 1"/>
                <a:gd name="f18" fmla="?: f13 f5 1"/>
                <a:gd name="f19" fmla="?: f14 f6 1"/>
                <a:gd name="f20" fmla="val f15"/>
                <a:gd name="f21" fmla="*/ f16 1 f3"/>
                <a:gd name="f22" fmla="*/ f17 1 21600"/>
                <a:gd name="f23" fmla="*/ f18 1 21600"/>
                <a:gd name="f24" fmla="*/ 21600 f17 1"/>
                <a:gd name="f25" fmla="*/ 21600 f18 1"/>
                <a:gd name="f26" fmla="+- f7 f20 0"/>
                <a:gd name="f27" fmla="+- f21 0 f2"/>
                <a:gd name="f28" fmla="min f23 f22"/>
                <a:gd name="f29" fmla="*/ f24 1 f19"/>
                <a:gd name="f30" fmla="*/ f25 1 f19"/>
                <a:gd name="f31" fmla="+- f30 0 f20"/>
                <a:gd name="f32" fmla="+- f29 0 f20"/>
                <a:gd name="f33" fmla="+- f29 0 f26"/>
                <a:gd name="f34" fmla="+- f30 0 f26"/>
                <a:gd name="f35" fmla="val f29"/>
                <a:gd name="f36" fmla="val f30"/>
                <a:gd name="f37" fmla="*/ f7 f28 1"/>
                <a:gd name="f38" fmla="*/ f15 f28 1"/>
                <a:gd name="f39" fmla="*/ f26 f28 1"/>
                <a:gd name="f40" fmla="*/ f30 f28 1"/>
                <a:gd name="f41" fmla="*/ f29 f28 1"/>
                <a:gd name="f42" fmla="*/ f33 1 2"/>
                <a:gd name="f43" fmla="*/ f34 1 2"/>
                <a:gd name="f44" fmla="*/ f32 f28 1"/>
                <a:gd name="f45" fmla="*/ f36 f28 1"/>
                <a:gd name="f46" fmla="*/ f35 f28 1"/>
                <a:gd name="f47" fmla="*/ f31 f28 1"/>
                <a:gd name="f48" fmla="+- f26 f42 0"/>
                <a:gd name="f49" fmla="+- f26 f43 0"/>
                <a:gd name="f50" fmla="*/ f42 f28 1"/>
                <a:gd name="f51" fmla="*/ f43 f28 1"/>
                <a:gd name="f52" fmla="*/ f48 f28 1"/>
                <a:gd name="f53" fmla="*/ f49 f28 1"/>
              </a:gdLst>
              <a:ahLst>
                <a:ahXY gdRefY="f0" minY="f7" maxY="f10">
                  <a:pos x="f37" y="f38"/>
                </a:ahXY>
              </a:ahLst>
              <a:cxnLst>
                <a:cxn ang="3cd4">
                  <a:pos x="hc" y="t"/>
                </a:cxn>
                <a:cxn ang="0">
                  <a:pos x="r" y="vc"/>
                </a:cxn>
                <a:cxn ang="cd4">
                  <a:pos x="hc" y="b"/>
                </a:cxn>
                <a:cxn ang="cd2">
                  <a:pos x="l" y="vc"/>
                </a:cxn>
                <a:cxn ang="f27">
                  <a:pos x="f52" y="f37"/>
                </a:cxn>
                <a:cxn ang="f27">
                  <a:pos x="f50" y="f39"/>
                </a:cxn>
                <a:cxn ang="f27">
                  <a:pos x="f37" y="f53"/>
                </a:cxn>
                <a:cxn ang="f27">
                  <a:pos x="f50" y="f40"/>
                </a:cxn>
                <a:cxn ang="f27">
                  <a:pos x="f44" y="f53"/>
                </a:cxn>
                <a:cxn ang="f27">
                  <a:pos x="f41" y="f51"/>
                </a:cxn>
              </a:cxnLst>
              <a:rect l="f37" t="f39" r="f44" b="f45"/>
              <a:pathLst>
                <a:path>
                  <a:moveTo>
                    <a:pt x="f37" y="f45"/>
                  </a:moveTo>
                  <a:lnTo>
                    <a:pt x="f37" y="f39"/>
                  </a:lnTo>
                  <a:lnTo>
                    <a:pt x="f39" y="f37"/>
                  </a:lnTo>
                  <a:lnTo>
                    <a:pt x="f46" y="f37"/>
                  </a:lnTo>
                  <a:lnTo>
                    <a:pt x="f46" y="f47"/>
                  </a:lnTo>
                  <a:lnTo>
                    <a:pt x="f44" y="f45"/>
                  </a:lnTo>
                  <a:close/>
                </a:path>
                <a:path>
                  <a:moveTo>
                    <a:pt x="f37" y="f39"/>
                  </a:moveTo>
                  <a:lnTo>
                    <a:pt x="f39" y="f37"/>
                  </a:lnTo>
                  <a:lnTo>
                    <a:pt x="f46" y="f37"/>
                  </a:lnTo>
                  <a:lnTo>
                    <a:pt x="f44" y="f39"/>
                  </a:lnTo>
                  <a:close/>
                </a:path>
                <a:path>
                  <a:moveTo>
                    <a:pt x="f44" y="f45"/>
                  </a:moveTo>
                  <a:lnTo>
                    <a:pt x="f44" y="f39"/>
                  </a:lnTo>
                  <a:lnTo>
                    <a:pt x="f46" y="f37"/>
                  </a:lnTo>
                  <a:lnTo>
                    <a:pt x="f46" y="f47"/>
                  </a:lnTo>
                  <a:close/>
                </a:path>
              </a:pathLst>
            </a:custGeom>
            <a:solidFill>
              <a:srgbClr val="99CCFF"/>
            </a:solidFill>
            <a:ln w="9360" cap="sq">
              <a:solidFill>
                <a:srgbClr val="000000"/>
              </a:solidFill>
              <a:prstDash val="solid"/>
              <a:miter/>
            </a:ln>
          </p:spPr>
          <p:txBody>
            <a:bodyPr vert="horz" wrap="none" lIns="90000" tIns="46800" rIns="90000" bIns="46800" anchor="ctr" anchorCtr="0" compatLnSpc="0">
              <a:noAutofit/>
            </a:bodyPr>
            <a:lstStyle/>
            <a:p>
              <a:pPr marL="0" marR="0" lvl="0" indent="0" algn="ctr" rtl="0" hangingPunct="1">
                <a:lnSpc>
                  <a:spcPct val="100000"/>
                </a:lnSpc>
                <a:spcBef>
                  <a:spcPts val="0"/>
                </a:spcBef>
                <a:spcAft>
                  <a:spcPts val="0"/>
                </a:spcAft>
                <a:buNone/>
                <a:tabLst/>
              </a:pPr>
              <a:r>
                <a:rPr lang="en-US" sz="1800" b="0" i="0" u="none" strike="noStrike" kern="1200">
                  <a:ln>
                    <a:noFill/>
                  </a:ln>
                  <a:latin typeface="Arial" pitchFamily="18"/>
                  <a:ea typeface="Andale Sans UI" pitchFamily="2"/>
                  <a:cs typeface="Tahoma" pitchFamily="2"/>
                </a:rPr>
                <a:t>system</a:t>
              </a:r>
            </a:p>
          </p:txBody>
        </p:sp>
        <p:sp>
          <p:nvSpPr>
            <p:cNvPr id="10" name="Line 8"/>
            <p:cNvSpPr/>
            <p:nvPr/>
          </p:nvSpPr>
          <p:spPr>
            <a:xfrm>
              <a:off x="3443760" y="3280680"/>
              <a:ext cx="839880" cy="504000"/>
            </a:xfrm>
            <a:prstGeom prst="line">
              <a:avLst/>
            </a:prstGeom>
            <a:noFill/>
            <a:ln w="38160" cap="sq">
              <a:solidFill>
                <a:srgbClr val="000000"/>
              </a:solidFill>
              <a:prstDash val="solid"/>
              <a:miter/>
              <a:tailEnd type="arrow"/>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11" name="Line 9"/>
            <p:cNvSpPr/>
            <p:nvPr/>
          </p:nvSpPr>
          <p:spPr>
            <a:xfrm flipV="1">
              <a:off x="5963760" y="3364920"/>
              <a:ext cx="756000" cy="419760"/>
            </a:xfrm>
            <a:prstGeom prst="line">
              <a:avLst/>
            </a:prstGeom>
            <a:noFill/>
            <a:ln w="38160" cap="sq">
              <a:solidFill>
                <a:srgbClr val="000000"/>
              </a:solidFill>
              <a:prstDash val="solid"/>
              <a:miter/>
              <a:tailEnd type="arrow"/>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12" name="Text Box 10"/>
            <p:cNvSpPr/>
            <p:nvPr/>
          </p:nvSpPr>
          <p:spPr>
            <a:xfrm>
              <a:off x="2243160" y="3196800"/>
              <a:ext cx="877319" cy="36827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0">
              <a:spAutoFit/>
            </a:bodyPr>
            <a:lstStyle/>
            <a:p>
              <a:pPr marL="0" marR="0" lvl="0" indent="0" rtl="0" hangingPunct="1">
                <a:lnSpc>
                  <a:spcPct val="100000"/>
                </a:lnSpc>
                <a:spcBef>
                  <a:spcPts val="0"/>
                </a:spcBef>
                <a:spcAft>
                  <a:spcPts val="0"/>
                </a:spcAft>
                <a:buNone/>
                <a:tabLst/>
              </a:pPr>
              <a:r>
                <a:rPr lang="en-US" sz="1800" b="0" i="0" u="none" strike="noStrike" kern="1200">
                  <a:ln>
                    <a:noFill/>
                  </a:ln>
                  <a:latin typeface="Arial" pitchFamily="18"/>
                  <a:ea typeface="Andale Sans UI" pitchFamily="2"/>
                  <a:cs typeface="Tahoma" pitchFamily="2"/>
                </a:rPr>
                <a:t>person</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5A64-6389-4CC1-8445-89E398CD41D6}"/>
              </a:ext>
            </a:extLst>
          </p:cNvPr>
          <p:cNvSpPr>
            <a:spLocks noGrp="1"/>
          </p:cNvSpPr>
          <p:nvPr>
            <p:ph type="title"/>
          </p:nvPr>
        </p:nvSpPr>
        <p:spPr>
          <a:xfrm>
            <a:off x="182881" y="302737"/>
            <a:ext cx="9393714" cy="1259946"/>
          </a:xfrm>
        </p:spPr>
        <p:txBody>
          <a:bodyPr>
            <a:normAutofit fontScale="90000"/>
          </a:bodyPr>
          <a:lstStyle/>
          <a:p>
            <a:pPr algn="l"/>
            <a:r>
              <a:rPr lang="en-US" dirty="0"/>
              <a:t>Geometry: Golden (classical) rectangles</a:t>
            </a:r>
          </a:p>
        </p:txBody>
      </p:sp>
      <p:pic>
        <p:nvPicPr>
          <p:cNvPr id="9" name="Content Placeholder 8">
            <a:extLst>
              <a:ext uri="{FF2B5EF4-FFF2-40B4-BE49-F238E27FC236}">
                <a16:creationId xmlns:a16="http://schemas.microsoft.com/office/drawing/2014/main" id="{A2FFD4AF-C5E1-44D1-B251-A2AF1EDF66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3972" y="1763713"/>
            <a:ext cx="6652682" cy="4989512"/>
          </a:xfrm>
        </p:spPr>
      </p:pic>
      <p:sp>
        <p:nvSpPr>
          <p:cNvPr id="10" name="Rectangle 9">
            <a:extLst>
              <a:ext uri="{FF2B5EF4-FFF2-40B4-BE49-F238E27FC236}">
                <a16:creationId xmlns:a16="http://schemas.microsoft.com/office/drawing/2014/main" id="{EC23D2E6-496A-48C0-956C-838FC68B806E}"/>
              </a:ext>
            </a:extLst>
          </p:cNvPr>
          <p:cNvSpPr/>
          <p:nvPr/>
        </p:nvSpPr>
        <p:spPr>
          <a:xfrm>
            <a:off x="3327929" y="6954255"/>
            <a:ext cx="5038725" cy="646331"/>
          </a:xfrm>
          <a:prstGeom prst="rect">
            <a:avLst/>
          </a:prstGeom>
        </p:spPr>
        <p:txBody>
          <a:bodyPr>
            <a:spAutoFit/>
          </a:bodyPr>
          <a:lstStyle/>
          <a:p>
            <a:r>
              <a:rPr lang="en-US" dirty="0"/>
              <a:t>https://blog.prototypr.io/golden-ratio-in-ui-design-8d11e66582c3</a:t>
            </a:r>
          </a:p>
        </p:txBody>
      </p:sp>
    </p:spTree>
    <p:extLst>
      <p:ext uri="{BB962C8B-B14F-4D97-AF65-F5344CB8AC3E}">
        <p14:creationId xmlns:p14="http://schemas.microsoft.com/office/powerpoint/2010/main" val="3987770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5A64-6389-4CC1-8445-89E398CD41D6}"/>
              </a:ext>
            </a:extLst>
          </p:cNvPr>
          <p:cNvSpPr>
            <a:spLocks noGrp="1"/>
          </p:cNvSpPr>
          <p:nvPr>
            <p:ph type="title"/>
          </p:nvPr>
        </p:nvSpPr>
        <p:spPr>
          <a:xfrm>
            <a:off x="504031" y="302737"/>
            <a:ext cx="9576594" cy="1259946"/>
          </a:xfrm>
        </p:spPr>
        <p:txBody>
          <a:bodyPr>
            <a:normAutofit fontScale="90000"/>
          </a:bodyPr>
          <a:lstStyle/>
          <a:p>
            <a:pPr algn="l"/>
            <a:r>
              <a:rPr lang="en-US" dirty="0"/>
              <a:t>Geometry: Golden (classical) rectangles</a:t>
            </a:r>
          </a:p>
        </p:txBody>
      </p:sp>
      <p:pic>
        <p:nvPicPr>
          <p:cNvPr id="6" name="Content Placeholder 5">
            <a:extLst>
              <a:ext uri="{FF2B5EF4-FFF2-40B4-BE49-F238E27FC236}">
                <a16:creationId xmlns:a16="http://schemas.microsoft.com/office/drawing/2014/main" id="{1A68F421-8F7F-4B36-81D1-196F48C37D0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3972" y="1763713"/>
            <a:ext cx="6652682" cy="4989512"/>
          </a:xfrm>
        </p:spPr>
      </p:pic>
      <p:sp>
        <p:nvSpPr>
          <p:cNvPr id="7" name="Rectangle 6">
            <a:extLst>
              <a:ext uri="{FF2B5EF4-FFF2-40B4-BE49-F238E27FC236}">
                <a16:creationId xmlns:a16="http://schemas.microsoft.com/office/drawing/2014/main" id="{71EED7C6-5C6C-4BBF-9FC5-5D41585EA7F5}"/>
              </a:ext>
            </a:extLst>
          </p:cNvPr>
          <p:cNvSpPr/>
          <p:nvPr/>
        </p:nvSpPr>
        <p:spPr>
          <a:xfrm>
            <a:off x="3327929" y="6933772"/>
            <a:ext cx="5038725" cy="646331"/>
          </a:xfrm>
          <a:prstGeom prst="rect">
            <a:avLst/>
          </a:prstGeom>
        </p:spPr>
        <p:txBody>
          <a:bodyPr>
            <a:spAutoFit/>
          </a:bodyPr>
          <a:lstStyle/>
          <a:p>
            <a:r>
              <a:rPr lang="en-US" dirty="0"/>
              <a:t>https://blog.prototypr.io/golden-ratio-in-ui-design-8d11e66582c3</a:t>
            </a:r>
          </a:p>
        </p:txBody>
      </p:sp>
    </p:spTree>
    <p:extLst>
      <p:ext uri="{BB962C8B-B14F-4D97-AF65-F5344CB8AC3E}">
        <p14:creationId xmlns:p14="http://schemas.microsoft.com/office/powerpoint/2010/main" val="29148186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5A64-6389-4CC1-8445-89E398CD41D6}"/>
              </a:ext>
            </a:extLst>
          </p:cNvPr>
          <p:cNvSpPr>
            <a:spLocks noGrp="1"/>
          </p:cNvSpPr>
          <p:nvPr>
            <p:ph type="title"/>
          </p:nvPr>
        </p:nvSpPr>
        <p:spPr>
          <a:xfrm>
            <a:off x="1" y="302737"/>
            <a:ext cx="9576594" cy="1259946"/>
          </a:xfrm>
        </p:spPr>
        <p:txBody>
          <a:bodyPr>
            <a:normAutofit fontScale="90000"/>
          </a:bodyPr>
          <a:lstStyle/>
          <a:p>
            <a:r>
              <a:rPr lang="en-US" dirty="0"/>
              <a:t>Geometry: Golden (classical) rectangles</a:t>
            </a:r>
          </a:p>
        </p:txBody>
      </p:sp>
      <p:pic>
        <p:nvPicPr>
          <p:cNvPr id="7" name="Content Placeholder 6">
            <a:extLst>
              <a:ext uri="{FF2B5EF4-FFF2-40B4-BE49-F238E27FC236}">
                <a16:creationId xmlns:a16="http://schemas.microsoft.com/office/drawing/2014/main" id="{776BD585-AC0A-4151-9EA9-95BD944667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3972" y="1763713"/>
            <a:ext cx="6652682" cy="4989512"/>
          </a:xfrm>
        </p:spPr>
      </p:pic>
      <p:sp>
        <p:nvSpPr>
          <p:cNvPr id="8" name="Rectangle 7">
            <a:extLst>
              <a:ext uri="{FF2B5EF4-FFF2-40B4-BE49-F238E27FC236}">
                <a16:creationId xmlns:a16="http://schemas.microsoft.com/office/drawing/2014/main" id="{27AD612B-DAAD-44F7-9670-3041E45D68A2}"/>
              </a:ext>
            </a:extLst>
          </p:cNvPr>
          <p:cNvSpPr/>
          <p:nvPr/>
        </p:nvSpPr>
        <p:spPr>
          <a:xfrm>
            <a:off x="3327929" y="6954255"/>
            <a:ext cx="5038725" cy="646331"/>
          </a:xfrm>
          <a:prstGeom prst="rect">
            <a:avLst/>
          </a:prstGeom>
        </p:spPr>
        <p:txBody>
          <a:bodyPr>
            <a:spAutoFit/>
          </a:bodyPr>
          <a:lstStyle/>
          <a:p>
            <a:r>
              <a:rPr lang="en-US" dirty="0"/>
              <a:t>https://blog.prototypr.io/golden-ratio-in-ui-design-8d11e66582c3</a:t>
            </a:r>
          </a:p>
        </p:txBody>
      </p:sp>
    </p:spTree>
    <p:extLst>
      <p:ext uri="{BB962C8B-B14F-4D97-AF65-F5344CB8AC3E}">
        <p14:creationId xmlns:p14="http://schemas.microsoft.com/office/powerpoint/2010/main" val="2701784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5A64-6389-4CC1-8445-89E398CD41D6}"/>
              </a:ext>
            </a:extLst>
          </p:cNvPr>
          <p:cNvSpPr>
            <a:spLocks noGrp="1"/>
          </p:cNvSpPr>
          <p:nvPr>
            <p:ph type="title"/>
          </p:nvPr>
        </p:nvSpPr>
        <p:spPr/>
        <p:txBody>
          <a:bodyPr>
            <a:normAutofit fontScale="90000"/>
          </a:bodyPr>
          <a:lstStyle/>
          <a:p>
            <a:pPr algn="l"/>
            <a:r>
              <a:rPr lang="en-US" dirty="0"/>
              <a:t>Geometry: </a:t>
            </a:r>
            <a:r>
              <a:rPr lang="en-US" b="1" dirty="0"/>
              <a:t>Printed Paper A standard</a:t>
            </a:r>
            <a:endParaRPr lang="en-US" dirty="0"/>
          </a:p>
        </p:txBody>
      </p:sp>
      <p:pic>
        <p:nvPicPr>
          <p:cNvPr id="5" name="Content Placeholder 4">
            <a:extLst>
              <a:ext uri="{FF2B5EF4-FFF2-40B4-BE49-F238E27FC236}">
                <a16:creationId xmlns:a16="http://schemas.microsoft.com/office/drawing/2014/main" id="{780527D4-42E3-479E-8FBE-5EB0C77513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2323" y="1763713"/>
            <a:ext cx="7495980" cy="4989512"/>
          </a:xfrm>
        </p:spPr>
      </p:pic>
    </p:spTree>
    <p:extLst>
      <p:ext uri="{BB962C8B-B14F-4D97-AF65-F5344CB8AC3E}">
        <p14:creationId xmlns:p14="http://schemas.microsoft.com/office/powerpoint/2010/main" val="1940734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5A64-6389-4CC1-8445-89E398CD41D6}"/>
              </a:ext>
            </a:extLst>
          </p:cNvPr>
          <p:cNvSpPr>
            <a:spLocks noGrp="1"/>
          </p:cNvSpPr>
          <p:nvPr>
            <p:ph type="title"/>
          </p:nvPr>
        </p:nvSpPr>
        <p:spPr>
          <a:xfrm>
            <a:off x="204888" y="40702"/>
            <a:ext cx="9072563" cy="1259946"/>
          </a:xfrm>
        </p:spPr>
        <p:txBody>
          <a:bodyPr>
            <a:normAutofit fontScale="90000"/>
          </a:bodyPr>
          <a:lstStyle/>
          <a:p>
            <a:pPr algn="l"/>
            <a:r>
              <a:rPr lang="en-US" dirty="0"/>
              <a:t>Geometry: </a:t>
            </a:r>
            <a:r>
              <a:rPr lang="en-US" b="1" dirty="0"/>
              <a:t>Printed Paper A standard</a:t>
            </a:r>
            <a:endParaRPr lang="en-US" dirty="0"/>
          </a:p>
        </p:txBody>
      </p:sp>
      <p:pic>
        <p:nvPicPr>
          <p:cNvPr id="7" name="Content Placeholder 6">
            <a:extLst>
              <a:ext uri="{FF2B5EF4-FFF2-40B4-BE49-F238E27FC236}">
                <a16:creationId xmlns:a16="http://schemas.microsoft.com/office/drawing/2014/main" id="{9782F33D-7F17-48D1-B1E7-3B54C8CF03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9450" y="1285294"/>
            <a:ext cx="4423440" cy="5971644"/>
          </a:xfrm>
        </p:spPr>
      </p:pic>
    </p:spTree>
    <p:extLst>
      <p:ext uri="{BB962C8B-B14F-4D97-AF65-F5344CB8AC3E}">
        <p14:creationId xmlns:p14="http://schemas.microsoft.com/office/powerpoint/2010/main" val="2045958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5A64-6389-4CC1-8445-89E398CD41D6}"/>
              </a:ext>
            </a:extLst>
          </p:cNvPr>
          <p:cNvSpPr>
            <a:spLocks noGrp="1"/>
          </p:cNvSpPr>
          <p:nvPr>
            <p:ph type="title"/>
          </p:nvPr>
        </p:nvSpPr>
        <p:spPr/>
        <p:txBody>
          <a:bodyPr>
            <a:normAutofit fontScale="90000"/>
          </a:bodyPr>
          <a:lstStyle/>
          <a:p>
            <a:pPr algn="l"/>
            <a:r>
              <a:rPr lang="en-US" dirty="0"/>
              <a:t>Geometry: </a:t>
            </a:r>
            <a:r>
              <a:rPr lang="en-US" b="1" dirty="0"/>
              <a:t>Printed Paper A standard</a:t>
            </a:r>
            <a:endParaRPr lang="en-US" dirty="0"/>
          </a:p>
        </p:txBody>
      </p:sp>
      <p:pic>
        <p:nvPicPr>
          <p:cNvPr id="8" name="Content Placeholder 7">
            <a:extLst>
              <a:ext uri="{FF2B5EF4-FFF2-40B4-BE49-F238E27FC236}">
                <a16:creationId xmlns:a16="http://schemas.microsoft.com/office/drawing/2014/main" id="{C6A89566-50C3-4338-9672-78F4AA91A7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6313" y="1902619"/>
            <a:ext cx="8128000" cy="4711700"/>
          </a:xfrm>
        </p:spPr>
      </p:pic>
    </p:spTree>
    <p:extLst>
      <p:ext uri="{BB962C8B-B14F-4D97-AF65-F5344CB8AC3E}">
        <p14:creationId xmlns:p14="http://schemas.microsoft.com/office/powerpoint/2010/main" val="1079874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1442-CA11-487F-A1BC-D481A37B63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FC8AD3-535D-4D1C-BF7A-D0E668EE336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C32349F-9A9F-4657-A59D-E21F572F9AEB}"/>
              </a:ext>
            </a:extLst>
          </p:cNvPr>
          <p:cNvPicPr>
            <a:picLocks noChangeAspect="1"/>
          </p:cNvPicPr>
          <p:nvPr/>
        </p:nvPicPr>
        <p:blipFill>
          <a:blip r:embed="rId2"/>
          <a:stretch>
            <a:fillRect/>
          </a:stretch>
        </p:blipFill>
        <p:spPr>
          <a:xfrm>
            <a:off x="504031" y="722289"/>
            <a:ext cx="9202677" cy="6115095"/>
          </a:xfrm>
          <a:prstGeom prst="rect">
            <a:avLst/>
          </a:prstGeom>
        </p:spPr>
      </p:pic>
    </p:spTree>
    <p:extLst>
      <p:ext uri="{BB962C8B-B14F-4D97-AF65-F5344CB8AC3E}">
        <p14:creationId xmlns:p14="http://schemas.microsoft.com/office/powerpoint/2010/main" val="507373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06190-55AA-436B-ADC4-39AEC611B8FA}"/>
              </a:ext>
            </a:extLst>
          </p:cNvPr>
          <p:cNvSpPr>
            <a:spLocks noGrp="1"/>
          </p:cNvSpPr>
          <p:nvPr>
            <p:ph type="title"/>
          </p:nvPr>
        </p:nvSpPr>
        <p:spPr/>
        <p:txBody>
          <a:bodyPr/>
          <a:lstStyle/>
          <a:p>
            <a:pPr algn="l"/>
            <a:r>
              <a:rPr lang="en-US" dirty="0"/>
              <a:t>Visual Variables</a:t>
            </a:r>
          </a:p>
        </p:txBody>
      </p:sp>
      <p:sp>
        <p:nvSpPr>
          <p:cNvPr id="3" name="Content Placeholder 2">
            <a:extLst>
              <a:ext uri="{FF2B5EF4-FFF2-40B4-BE49-F238E27FC236}">
                <a16:creationId xmlns:a16="http://schemas.microsoft.com/office/drawing/2014/main" id="{043BD448-0C3E-4953-AEC3-E5F2C4928D5E}"/>
              </a:ext>
            </a:extLst>
          </p:cNvPr>
          <p:cNvSpPr>
            <a:spLocks noGrp="1"/>
          </p:cNvSpPr>
          <p:nvPr>
            <p:ph idx="1"/>
          </p:nvPr>
        </p:nvSpPr>
        <p:spPr/>
        <p:txBody>
          <a:bodyPr>
            <a:normAutofit fontScale="70000" lnSpcReduction="20000"/>
          </a:bodyPr>
          <a:lstStyle/>
          <a:p>
            <a:r>
              <a:rPr lang="en-US" b="1" dirty="0"/>
              <a:t>Associative</a:t>
            </a:r>
            <a:r>
              <a:rPr lang="en-US" dirty="0"/>
              <a:t>: independent of other variables. Most variables are associative.</a:t>
            </a:r>
          </a:p>
          <a:p>
            <a:pPr lvl="1"/>
            <a:r>
              <a:rPr lang="en-US" dirty="0"/>
              <a:t>size and value are dissociative - they affects visibility of other variables. (e.g. line to thin to see color)</a:t>
            </a:r>
          </a:p>
          <a:p>
            <a:r>
              <a:rPr lang="en-US" b="1" dirty="0"/>
              <a:t>Selective Perception</a:t>
            </a:r>
            <a:r>
              <a:rPr lang="en-US" dirty="0"/>
              <a:t>: viewing isolates all group members into an image.</a:t>
            </a:r>
          </a:p>
          <a:p>
            <a:pPr lvl="1"/>
            <a:r>
              <a:rPr lang="en-US" dirty="0"/>
              <a:t>shape is not selective.</a:t>
            </a:r>
          </a:p>
          <a:p>
            <a:r>
              <a:rPr lang="en-US" b="1" dirty="0"/>
              <a:t>Ordered Perception</a:t>
            </a:r>
            <a:r>
              <a:rPr lang="en-US" dirty="0"/>
              <a:t>: viewing can determine ordering (ranking).</a:t>
            </a:r>
          </a:p>
          <a:p>
            <a:pPr lvl="1"/>
            <a:r>
              <a:rPr lang="en-US" dirty="0"/>
              <a:t>Ordering reduces need for legends (keys).</a:t>
            </a:r>
          </a:p>
          <a:p>
            <a:pPr lvl="1"/>
            <a:r>
              <a:rPr lang="en-US" dirty="0"/>
              <a:t>Position, size and value enable ordering</a:t>
            </a:r>
          </a:p>
          <a:p>
            <a:r>
              <a:rPr lang="en-US" b="1" dirty="0"/>
              <a:t>Quantitative Perception</a:t>
            </a:r>
            <a:r>
              <a:rPr lang="en-US" dirty="0"/>
              <a:t>: viewing can determine relative amount of difference not just ranking. Must be easily apparent.</a:t>
            </a:r>
          </a:p>
          <a:p>
            <a:pPr lvl="1"/>
            <a:r>
              <a:rPr lang="en-US" dirty="0"/>
              <a:t>size (area) and position are quantitative</a:t>
            </a:r>
          </a:p>
        </p:txBody>
      </p:sp>
    </p:spTree>
    <p:extLst>
      <p:ext uri="{BB962C8B-B14F-4D97-AF65-F5344CB8AC3E}">
        <p14:creationId xmlns:p14="http://schemas.microsoft.com/office/powerpoint/2010/main" val="1630947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B3965-30C2-4C68-B0B1-ED2AF38B49B2}"/>
              </a:ext>
            </a:extLst>
          </p:cNvPr>
          <p:cNvSpPr>
            <a:spLocks noGrp="1"/>
          </p:cNvSpPr>
          <p:nvPr>
            <p:ph type="title"/>
          </p:nvPr>
        </p:nvSpPr>
        <p:spPr/>
        <p:txBody>
          <a:bodyPr/>
          <a:lstStyle/>
          <a:p>
            <a:pPr algn="l"/>
            <a:r>
              <a:rPr lang="en-US" dirty="0"/>
              <a:t>Color Usage</a:t>
            </a:r>
          </a:p>
        </p:txBody>
      </p:sp>
      <p:sp>
        <p:nvSpPr>
          <p:cNvPr id="3" name="Content Placeholder 2">
            <a:extLst>
              <a:ext uri="{FF2B5EF4-FFF2-40B4-BE49-F238E27FC236}">
                <a16:creationId xmlns:a16="http://schemas.microsoft.com/office/drawing/2014/main" id="{6938C855-9BC3-4AFF-9D0E-DEA8C78887F8}"/>
              </a:ext>
            </a:extLst>
          </p:cNvPr>
          <p:cNvSpPr>
            <a:spLocks noGrp="1"/>
          </p:cNvSpPr>
          <p:nvPr>
            <p:ph idx="1"/>
          </p:nvPr>
        </p:nvSpPr>
        <p:spPr/>
        <p:txBody>
          <a:bodyPr>
            <a:normAutofit fontScale="70000" lnSpcReduction="20000"/>
          </a:bodyPr>
          <a:lstStyle/>
          <a:p>
            <a:r>
              <a:rPr lang="en-US" dirty="0"/>
              <a:t>3 interacting variables of color vision:</a:t>
            </a:r>
          </a:p>
          <a:p>
            <a:pPr lvl="1"/>
            <a:r>
              <a:rPr lang="en-US" dirty="0"/>
              <a:t>Hue color</a:t>
            </a:r>
          </a:p>
          <a:p>
            <a:pPr lvl="1"/>
            <a:r>
              <a:rPr lang="en-US" dirty="0"/>
              <a:t>Brightness intensity (bright - dull)</a:t>
            </a:r>
          </a:p>
          <a:p>
            <a:pPr lvl="1"/>
            <a:r>
              <a:rPr lang="en-US" dirty="0"/>
              <a:t>Saturation %color in field</a:t>
            </a:r>
          </a:p>
          <a:p>
            <a:r>
              <a:rPr lang="en-US" dirty="0"/>
              <a:t>Opponent process theory of color vision</a:t>
            </a:r>
          </a:p>
          <a:p>
            <a:pPr lvl="1"/>
            <a:r>
              <a:rPr lang="en-US" dirty="0"/>
              <a:t>These colors can't be seen in same patch of light (adjacent).</a:t>
            </a:r>
          </a:p>
          <a:p>
            <a:pPr lvl="1"/>
            <a:r>
              <a:rPr lang="en-US" dirty="0"/>
              <a:t>They produce shadows and edges.</a:t>
            </a:r>
          </a:p>
          <a:p>
            <a:pPr lvl="1"/>
            <a:r>
              <a:rPr lang="en-US" dirty="0"/>
              <a:t>Avoid use of opponent (opposite) colors.</a:t>
            </a:r>
          </a:p>
          <a:p>
            <a:r>
              <a:rPr lang="en-US" dirty="0"/>
              <a:t>Blue is the hardest color to see small changes in hue</a:t>
            </a:r>
          </a:p>
          <a:p>
            <a:r>
              <a:rPr lang="en-US" dirty="0"/>
              <a:t>Selection / Applicability</a:t>
            </a:r>
          </a:p>
          <a:p>
            <a:pPr lvl="1"/>
            <a:r>
              <a:rPr lang="en-US" dirty="0"/>
              <a:t>Color is very useful to have user selected items stand out in a display.</a:t>
            </a:r>
          </a:p>
          <a:p>
            <a:pPr lvl="1"/>
            <a:r>
              <a:rPr lang="en-US" dirty="0"/>
              <a:t>Color can also be used to indicate whether a menu option is valid in the current state or not ("greyed options")</a:t>
            </a:r>
          </a:p>
        </p:txBody>
      </p:sp>
    </p:spTree>
    <p:extLst>
      <p:ext uri="{BB962C8B-B14F-4D97-AF65-F5344CB8AC3E}">
        <p14:creationId xmlns:p14="http://schemas.microsoft.com/office/powerpoint/2010/main" val="1181602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A939-E120-498A-AFBF-1B6F05FF2A7B}"/>
              </a:ext>
            </a:extLst>
          </p:cNvPr>
          <p:cNvSpPr>
            <a:spLocks noGrp="1"/>
          </p:cNvSpPr>
          <p:nvPr>
            <p:ph type="title"/>
          </p:nvPr>
        </p:nvSpPr>
        <p:spPr/>
        <p:txBody>
          <a:bodyPr/>
          <a:lstStyle/>
          <a:p>
            <a:pPr algn="l"/>
            <a:r>
              <a:rPr lang="en-US" dirty="0"/>
              <a:t>Color Usage</a:t>
            </a:r>
          </a:p>
        </p:txBody>
      </p:sp>
      <p:sp>
        <p:nvSpPr>
          <p:cNvPr id="3" name="Content Placeholder 2">
            <a:extLst>
              <a:ext uri="{FF2B5EF4-FFF2-40B4-BE49-F238E27FC236}">
                <a16:creationId xmlns:a16="http://schemas.microsoft.com/office/drawing/2014/main" id="{67F2719E-9642-4FC3-A767-522BF2ECD19F}"/>
              </a:ext>
            </a:extLst>
          </p:cNvPr>
          <p:cNvSpPr>
            <a:spLocks noGrp="1"/>
          </p:cNvSpPr>
          <p:nvPr>
            <p:ph idx="1"/>
          </p:nvPr>
        </p:nvSpPr>
        <p:spPr/>
        <p:txBody>
          <a:bodyPr>
            <a:normAutofit fontScale="92500"/>
          </a:bodyPr>
          <a:lstStyle/>
          <a:p>
            <a:r>
              <a:rPr lang="en-US" b="1" dirty="0"/>
              <a:t>Alert / Attention</a:t>
            </a:r>
            <a:r>
              <a:rPr lang="en-US" dirty="0"/>
              <a:t>: Change of color represents change in state or mode</a:t>
            </a:r>
          </a:p>
          <a:p>
            <a:pPr lvl="1"/>
            <a:r>
              <a:rPr lang="en-US" dirty="0"/>
              <a:t>( Traffic signals: green, yellow, red).</a:t>
            </a:r>
          </a:p>
          <a:p>
            <a:pPr lvl="1"/>
            <a:r>
              <a:rPr lang="en-US" dirty="0"/>
              <a:t>Use few colors that are easy to discriminate</a:t>
            </a:r>
          </a:p>
          <a:p>
            <a:pPr lvl="1"/>
            <a:r>
              <a:rPr lang="en-US" dirty="0"/>
              <a:t>Use warning colors sparingly.</a:t>
            </a:r>
          </a:p>
          <a:p>
            <a:pPr lvl="1"/>
            <a:r>
              <a:rPr lang="en-US" dirty="0"/>
              <a:t>Consistent system wide analysis of color use.</a:t>
            </a:r>
          </a:p>
          <a:p>
            <a:r>
              <a:rPr lang="en-US" b="1" dirty="0"/>
              <a:t>Element Discrimination</a:t>
            </a:r>
            <a:r>
              <a:rPr lang="en-US" dirty="0"/>
              <a:t>: Color provides contrast and improves discrimination. Need high contrast difference. Contrast a function of luminance or hue</a:t>
            </a:r>
          </a:p>
        </p:txBody>
      </p:sp>
    </p:spTree>
    <p:extLst>
      <p:ext uri="{BB962C8B-B14F-4D97-AF65-F5344CB8AC3E}">
        <p14:creationId xmlns:p14="http://schemas.microsoft.com/office/powerpoint/2010/main" val="625292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45">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6FD7B092-3708-47F8-A249-A46F5F5E90DB}" type="slidenum">
              <a:t>6</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Interaction design</a:t>
            </a:r>
          </a:p>
        </p:txBody>
      </p:sp>
      <p:sp>
        <p:nvSpPr>
          <p:cNvPr id="5" name="Text Placeholder 4"/>
          <p:cNvSpPr txBox="1">
            <a:spLocks noGrp="1"/>
          </p:cNvSpPr>
          <p:nvPr>
            <p:ph idx="1"/>
          </p:nvPr>
        </p:nvSpPr>
        <p:spPr/>
        <p:txBody>
          <a:bodyPr wrap="square" lIns="91440" tIns="45720" rIns="91440" bIns="45720" anchor="t" anchorCtr="0">
            <a:noAutofit/>
          </a:bodyPr>
          <a:lstStyle/>
          <a:p>
            <a:pPr marL="342900" lvl="0" indent="-342900" hangingPunct="1">
              <a:lnSpc>
                <a:spcPct val="150000"/>
              </a:lnSpc>
              <a:spcBef>
                <a:spcPts val="499"/>
              </a:spcBef>
              <a:spcAft>
                <a:spcPts val="0"/>
              </a:spcAft>
              <a:buClr>
                <a:srgbClr val="000000"/>
              </a:buClr>
              <a:buSzPct val="80000"/>
              <a:buFont typeface="Arial" pitchFamily="34" charset="0"/>
              <a:buChar char="•"/>
            </a:pPr>
            <a:r>
              <a:rPr lang="en-US" sz="3200" dirty="0">
                <a:cs typeface="Arial" pitchFamily="34" charset="0"/>
              </a:rPr>
              <a:t>Design interactive products to support people in their everyday and working lives.</a:t>
            </a:r>
          </a:p>
          <a:p>
            <a:pPr marL="342900" lvl="0" indent="-342900" hangingPunct="1">
              <a:lnSpc>
                <a:spcPct val="150000"/>
              </a:lnSpc>
              <a:spcBef>
                <a:spcPts val="499"/>
              </a:spcBef>
              <a:spcAft>
                <a:spcPts val="0"/>
              </a:spcAft>
              <a:buClr>
                <a:srgbClr val="000000"/>
              </a:buClr>
              <a:buSzPct val="80000"/>
              <a:buFont typeface="Arial" pitchFamily="34" charset="0"/>
              <a:buChar char="•"/>
            </a:pPr>
            <a:r>
              <a:rPr lang="en-US" sz="3200" dirty="0">
                <a:cs typeface="Arial" pitchFamily="34" charset="0"/>
              </a:rPr>
              <a:t>Extend the way people work, communicate &amp; interact.</a:t>
            </a:r>
          </a:p>
          <a:p>
            <a:pPr marL="342900" lvl="0" indent="-342900" hangingPunct="1">
              <a:lnSpc>
                <a:spcPct val="150000"/>
              </a:lnSpc>
              <a:spcBef>
                <a:spcPts val="499"/>
              </a:spcBef>
              <a:spcAft>
                <a:spcPts val="0"/>
              </a:spcAft>
              <a:buClr>
                <a:srgbClr val="000000"/>
              </a:buClr>
              <a:buSzPct val="80000"/>
              <a:buFont typeface="Arial" pitchFamily="34" charset="0"/>
              <a:buChar char="•"/>
            </a:pPr>
            <a:r>
              <a:rPr lang="en-US" sz="3200" dirty="0">
                <a:cs typeface="Arial" pitchFamily="34" charset="0"/>
              </a:rPr>
              <a:t>Designer </a:t>
            </a:r>
            <a:r>
              <a:rPr lang="en-US" sz="3200" dirty="0" err="1">
                <a:cs typeface="Arial" pitchFamily="34" charset="0"/>
              </a:rPr>
              <a:t>vs</a:t>
            </a:r>
            <a:r>
              <a:rPr lang="en-US" sz="3200" dirty="0">
                <a:cs typeface="Arial" pitchFamily="34" charset="0"/>
              </a:rPr>
              <a:t> Engineer</a:t>
            </a:r>
            <a:br>
              <a:rPr lang="en-US" sz="3200" dirty="0">
                <a:cs typeface="Arial" pitchFamily="34" charset="0"/>
              </a:rPr>
            </a:br>
            <a:r>
              <a:rPr lang="en-US" sz="3200" dirty="0">
                <a:cs typeface="Arial" pitchFamily="34" charset="0"/>
              </a:rPr>
              <a:t>Designer defines what something ought to be, Engineer implements that</a:t>
            </a:r>
          </a:p>
          <a:p>
            <a:pPr lvl="0" hangingPunct="1">
              <a:lnSpc>
                <a:spcPct val="150000"/>
              </a:lnSpc>
              <a:spcBef>
                <a:spcPts val="499"/>
              </a:spcBef>
              <a:spcAft>
                <a:spcPts val="0"/>
              </a:spcAft>
              <a:buClr>
                <a:srgbClr val="000000"/>
              </a:buClr>
              <a:buSzPct val="80000"/>
            </a:pPr>
            <a:endParaRPr lang="en-US" sz="3200" dirty="0">
              <a:cs typeface="Arial"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A939-E120-498A-AFBF-1B6F05FF2A7B}"/>
              </a:ext>
            </a:extLst>
          </p:cNvPr>
          <p:cNvSpPr>
            <a:spLocks noGrp="1"/>
          </p:cNvSpPr>
          <p:nvPr>
            <p:ph type="title"/>
          </p:nvPr>
        </p:nvSpPr>
        <p:spPr/>
        <p:txBody>
          <a:bodyPr/>
          <a:lstStyle/>
          <a:p>
            <a:pPr algn="l"/>
            <a:r>
              <a:rPr lang="en-US" dirty="0"/>
              <a:t>Color Usage</a:t>
            </a:r>
          </a:p>
        </p:txBody>
      </p:sp>
      <p:sp>
        <p:nvSpPr>
          <p:cNvPr id="3" name="Content Placeholder 2">
            <a:extLst>
              <a:ext uri="{FF2B5EF4-FFF2-40B4-BE49-F238E27FC236}">
                <a16:creationId xmlns:a16="http://schemas.microsoft.com/office/drawing/2014/main" id="{67F2719E-9642-4FC3-A767-522BF2ECD19F}"/>
              </a:ext>
            </a:extLst>
          </p:cNvPr>
          <p:cNvSpPr>
            <a:spLocks noGrp="1"/>
          </p:cNvSpPr>
          <p:nvPr>
            <p:ph idx="1"/>
          </p:nvPr>
        </p:nvSpPr>
        <p:spPr/>
        <p:txBody>
          <a:bodyPr>
            <a:normAutofit fontScale="92500" lnSpcReduction="20000"/>
          </a:bodyPr>
          <a:lstStyle/>
          <a:p>
            <a:r>
              <a:rPr lang="en-US" b="1" dirty="0"/>
              <a:t>Category grouping &amp; field definition</a:t>
            </a:r>
            <a:r>
              <a:rPr lang="en-US" dirty="0"/>
              <a:t>: Color can help group display elements and facilitate visual search. Visual search is affected by:</a:t>
            </a:r>
          </a:p>
          <a:p>
            <a:pPr lvl="1"/>
            <a:r>
              <a:rPr lang="en-US" dirty="0"/>
              <a:t>number of items</a:t>
            </a:r>
          </a:p>
          <a:p>
            <a:pPr lvl="1"/>
            <a:r>
              <a:rPr lang="en-US" dirty="0"/>
              <a:t>color separation of categories</a:t>
            </a:r>
          </a:p>
          <a:p>
            <a:pPr lvl="1"/>
            <a:r>
              <a:rPr lang="en-US" dirty="0"/>
              <a:t>legibility of coded symbols</a:t>
            </a:r>
          </a:p>
          <a:p>
            <a:pPr lvl="1"/>
            <a:r>
              <a:rPr lang="en-US" dirty="0"/>
              <a:t>relationship between color coding and targets</a:t>
            </a:r>
          </a:p>
          <a:p>
            <a:r>
              <a:rPr lang="en-US" dirty="0"/>
              <a:t>As screen density increases color effect increase. Color can define visual fields on display- weather maps </a:t>
            </a:r>
            <a:br>
              <a:rPr lang="en-US" dirty="0"/>
            </a:br>
            <a:endParaRPr lang="en-US" dirty="0"/>
          </a:p>
        </p:txBody>
      </p:sp>
    </p:spTree>
    <p:extLst>
      <p:ext uri="{BB962C8B-B14F-4D97-AF65-F5344CB8AC3E}">
        <p14:creationId xmlns:p14="http://schemas.microsoft.com/office/powerpoint/2010/main" val="369111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DA939-E120-498A-AFBF-1B6F05FF2A7B}"/>
              </a:ext>
            </a:extLst>
          </p:cNvPr>
          <p:cNvSpPr>
            <a:spLocks noGrp="1"/>
          </p:cNvSpPr>
          <p:nvPr>
            <p:ph type="title"/>
          </p:nvPr>
        </p:nvSpPr>
        <p:spPr/>
        <p:txBody>
          <a:bodyPr/>
          <a:lstStyle/>
          <a:p>
            <a:pPr algn="l"/>
            <a:r>
              <a:rPr lang="en-US" dirty="0"/>
              <a:t>Size &amp; Visual Acuity</a:t>
            </a:r>
          </a:p>
        </p:txBody>
      </p:sp>
      <p:sp>
        <p:nvSpPr>
          <p:cNvPr id="3" name="Content Placeholder 2">
            <a:extLst>
              <a:ext uri="{FF2B5EF4-FFF2-40B4-BE49-F238E27FC236}">
                <a16:creationId xmlns:a16="http://schemas.microsoft.com/office/drawing/2014/main" id="{67F2719E-9642-4FC3-A767-522BF2ECD19F}"/>
              </a:ext>
            </a:extLst>
          </p:cNvPr>
          <p:cNvSpPr>
            <a:spLocks noGrp="1"/>
          </p:cNvSpPr>
          <p:nvPr>
            <p:ph idx="1"/>
          </p:nvPr>
        </p:nvSpPr>
        <p:spPr/>
        <p:txBody>
          <a:bodyPr>
            <a:normAutofit fontScale="92500" lnSpcReduction="20000"/>
          </a:bodyPr>
          <a:lstStyle/>
          <a:p>
            <a:r>
              <a:rPr lang="en-US" dirty="0"/>
              <a:t>As number of colors increase size of text should also increase.</a:t>
            </a:r>
          </a:p>
          <a:p>
            <a:r>
              <a:rPr lang="en-US" dirty="0"/>
              <a:t>Color can't be assumed! Redundantly code display.</a:t>
            </a:r>
          </a:p>
          <a:p>
            <a:r>
              <a:rPr lang="en-US" dirty="0"/>
              <a:t>Designer's color perception != user's color perception</a:t>
            </a:r>
          </a:p>
          <a:p>
            <a:pPr lvl="1"/>
            <a:r>
              <a:rPr lang="en-US" dirty="0"/>
              <a:t>color &amp; text codes (categorization)</a:t>
            </a:r>
          </a:p>
          <a:p>
            <a:pPr lvl="1"/>
            <a:r>
              <a:rPr lang="en-US" dirty="0"/>
              <a:t>color, size &amp; text</a:t>
            </a:r>
          </a:p>
          <a:p>
            <a:pPr lvl="1"/>
            <a:r>
              <a:rPr lang="en-US" dirty="0"/>
              <a:t>color, size, text &amp; icon ....</a:t>
            </a:r>
          </a:p>
          <a:p>
            <a:r>
              <a:rPr lang="en-US" dirty="0"/>
              <a:t>Color Memory: 5 - 7 color memory for codes. Don't tax Working</a:t>
            </a:r>
          </a:p>
          <a:p>
            <a:r>
              <a:rPr lang="en-US" dirty="0"/>
              <a:t>Memory use around 4 colors!</a:t>
            </a:r>
          </a:p>
        </p:txBody>
      </p:sp>
    </p:spTree>
    <p:extLst>
      <p:ext uri="{BB962C8B-B14F-4D97-AF65-F5344CB8AC3E}">
        <p14:creationId xmlns:p14="http://schemas.microsoft.com/office/powerpoint/2010/main" val="1611553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3004-2989-468D-A2EE-0A3BDFF2EB3D}"/>
              </a:ext>
            </a:extLst>
          </p:cNvPr>
          <p:cNvSpPr>
            <a:spLocks noGrp="1"/>
          </p:cNvSpPr>
          <p:nvPr>
            <p:ph type="title"/>
          </p:nvPr>
        </p:nvSpPr>
        <p:spPr/>
        <p:txBody>
          <a:bodyPr/>
          <a:lstStyle/>
          <a:p>
            <a:r>
              <a:rPr lang="en-US" dirty="0"/>
              <a:t>Grouping guidelines </a:t>
            </a:r>
          </a:p>
        </p:txBody>
      </p:sp>
      <p:sp>
        <p:nvSpPr>
          <p:cNvPr id="3" name="Content Placeholder 2">
            <a:extLst>
              <a:ext uri="{FF2B5EF4-FFF2-40B4-BE49-F238E27FC236}">
                <a16:creationId xmlns:a16="http://schemas.microsoft.com/office/drawing/2014/main" id="{BDE7EA61-8EAD-4ECE-8349-D876C9114DC1}"/>
              </a:ext>
            </a:extLst>
          </p:cNvPr>
          <p:cNvSpPr>
            <a:spLocks noGrp="1"/>
          </p:cNvSpPr>
          <p:nvPr>
            <p:ph idx="1"/>
          </p:nvPr>
        </p:nvSpPr>
        <p:spPr/>
        <p:txBody>
          <a:bodyPr/>
          <a:lstStyle/>
          <a:p>
            <a:r>
              <a:rPr lang="en-US" dirty="0"/>
              <a:t>Group into a small number (7 ± 2)</a:t>
            </a:r>
          </a:p>
          <a:p>
            <a:r>
              <a:rPr lang="en-US" dirty="0"/>
              <a:t>Rank the importance of the groups</a:t>
            </a:r>
          </a:p>
          <a:p>
            <a:r>
              <a:rPr lang="en-US" dirty="0"/>
              <a:t>Show hierarchical relations with size</a:t>
            </a:r>
          </a:p>
          <a:p>
            <a:r>
              <a:rPr lang="en-US" dirty="0"/>
              <a:t>Show non-hierarchical groups with hue</a:t>
            </a:r>
          </a:p>
          <a:p>
            <a:r>
              <a:rPr lang="en-US" dirty="0"/>
              <a:t>Maximize differences between groups Minimize differences within groups.</a:t>
            </a:r>
          </a:p>
        </p:txBody>
      </p:sp>
    </p:spTree>
    <p:extLst>
      <p:ext uri="{BB962C8B-B14F-4D97-AF65-F5344CB8AC3E}">
        <p14:creationId xmlns:p14="http://schemas.microsoft.com/office/powerpoint/2010/main" val="1576819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A3194-3FAC-4EA7-A75D-7711D795C1A0}"/>
              </a:ext>
            </a:extLst>
          </p:cNvPr>
          <p:cNvSpPr>
            <a:spLocks noGrp="1"/>
          </p:cNvSpPr>
          <p:nvPr>
            <p:ph type="title"/>
          </p:nvPr>
        </p:nvSpPr>
        <p:spPr/>
        <p:txBody>
          <a:bodyPr>
            <a:normAutofit/>
          </a:bodyPr>
          <a:lstStyle/>
          <a:p>
            <a:pPr algn="l"/>
            <a:r>
              <a:rPr lang="en-US" dirty="0"/>
              <a:t>Using Perceptual Distinction</a:t>
            </a:r>
          </a:p>
        </p:txBody>
      </p:sp>
      <p:sp>
        <p:nvSpPr>
          <p:cNvPr id="3" name="Content Placeholder 2">
            <a:extLst>
              <a:ext uri="{FF2B5EF4-FFF2-40B4-BE49-F238E27FC236}">
                <a16:creationId xmlns:a16="http://schemas.microsoft.com/office/drawing/2014/main" id="{E2A4F613-8073-4F2F-B14F-26DAEBE3A8FB}"/>
              </a:ext>
            </a:extLst>
          </p:cNvPr>
          <p:cNvSpPr>
            <a:spLocks noGrp="1"/>
          </p:cNvSpPr>
          <p:nvPr>
            <p:ph idx="1"/>
          </p:nvPr>
        </p:nvSpPr>
        <p:spPr/>
        <p:txBody>
          <a:bodyPr/>
          <a:lstStyle/>
          <a:p>
            <a:r>
              <a:rPr lang="en-US" dirty="0"/>
              <a:t>Determine range of variation (min .. max) for sizes, color dimensions.</a:t>
            </a:r>
          </a:p>
          <a:p>
            <a:r>
              <a:rPr lang="en-US" dirty="0"/>
              <a:t>Use logarithmic &gt; linear scaling for discrimination.</a:t>
            </a:r>
          </a:p>
          <a:p>
            <a:r>
              <a:rPr lang="en-US" dirty="0"/>
              <a:t>At least double each level!</a:t>
            </a:r>
          </a:p>
        </p:txBody>
      </p:sp>
    </p:spTree>
    <p:extLst>
      <p:ext uri="{BB962C8B-B14F-4D97-AF65-F5344CB8AC3E}">
        <p14:creationId xmlns:p14="http://schemas.microsoft.com/office/powerpoint/2010/main" val="1944017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B2BB-1B2D-4383-ABFB-69C935834B7F}"/>
              </a:ext>
            </a:extLst>
          </p:cNvPr>
          <p:cNvSpPr>
            <a:spLocks noGrp="1"/>
          </p:cNvSpPr>
          <p:nvPr>
            <p:ph type="title"/>
          </p:nvPr>
        </p:nvSpPr>
        <p:spPr/>
        <p:txBody>
          <a:bodyPr/>
          <a:lstStyle/>
          <a:p>
            <a:r>
              <a:rPr lang="en-US" dirty="0"/>
              <a:t>Balanced use of figure / ground</a:t>
            </a:r>
          </a:p>
        </p:txBody>
      </p:sp>
      <p:sp>
        <p:nvSpPr>
          <p:cNvPr id="3" name="Content Placeholder 2">
            <a:extLst>
              <a:ext uri="{FF2B5EF4-FFF2-40B4-BE49-F238E27FC236}">
                <a16:creationId xmlns:a16="http://schemas.microsoft.com/office/drawing/2014/main" id="{89E2DAA7-5147-443F-B84A-8A8F761C613C}"/>
              </a:ext>
            </a:extLst>
          </p:cNvPr>
          <p:cNvSpPr>
            <a:spLocks noGrp="1"/>
          </p:cNvSpPr>
          <p:nvPr>
            <p:ph idx="1"/>
          </p:nvPr>
        </p:nvSpPr>
        <p:spPr/>
        <p:txBody>
          <a:bodyPr>
            <a:normAutofit fontScale="85000" lnSpcReduction="20000"/>
          </a:bodyPr>
          <a:lstStyle/>
          <a:p>
            <a:r>
              <a:rPr lang="en-US" dirty="0"/>
              <a:t>Determine and equalize the visual weight of figure / ground.</a:t>
            </a:r>
          </a:p>
          <a:p>
            <a:r>
              <a:rPr lang="en-US" dirty="0"/>
              <a:t>Use internal padding to surround the figure and separate it from borders.</a:t>
            </a:r>
          </a:p>
          <a:p>
            <a:r>
              <a:rPr lang="en-US" dirty="0"/>
              <a:t>Spend valuable screen real estate for internal spacing!</a:t>
            </a:r>
          </a:p>
          <a:p>
            <a:r>
              <a:rPr lang="en-US" dirty="0"/>
              <a:t>Position the figure w/in the ground.</a:t>
            </a:r>
          </a:p>
          <a:p>
            <a:r>
              <a:rPr lang="en-US" dirty="0"/>
              <a:t>Centering is usually most appropriate.</a:t>
            </a:r>
          </a:p>
          <a:p>
            <a:r>
              <a:rPr lang="en-US" dirty="0"/>
              <a:t>White (Negative) Space is not wasted</a:t>
            </a:r>
          </a:p>
          <a:p>
            <a:r>
              <a:rPr lang="en-US" dirty="0"/>
              <a:t>White space is needed for figure / ground integration.</a:t>
            </a:r>
          </a:p>
          <a:p>
            <a:r>
              <a:rPr lang="en-US" dirty="0"/>
              <a:t>White space helps spatial separation / organization.</a:t>
            </a:r>
          </a:p>
          <a:p>
            <a:r>
              <a:rPr lang="en-US" dirty="0"/>
              <a:t>Increase white space around critical elements</a:t>
            </a:r>
          </a:p>
        </p:txBody>
      </p:sp>
    </p:spTree>
    <p:extLst>
      <p:ext uri="{BB962C8B-B14F-4D97-AF65-F5344CB8AC3E}">
        <p14:creationId xmlns:p14="http://schemas.microsoft.com/office/powerpoint/2010/main" val="8657042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B2BB-1B2D-4383-ABFB-69C935834B7F}"/>
              </a:ext>
            </a:extLst>
          </p:cNvPr>
          <p:cNvSpPr>
            <a:spLocks noGrp="1"/>
          </p:cNvSpPr>
          <p:nvPr>
            <p:ph type="title"/>
          </p:nvPr>
        </p:nvSpPr>
        <p:spPr/>
        <p:txBody>
          <a:bodyPr/>
          <a:lstStyle/>
          <a:p>
            <a:pPr algn="l"/>
            <a:r>
              <a:rPr lang="en-US" dirty="0"/>
              <a:t>Balanced use of figure / ground</a:t>
            </a:r>
          </a:p>
        </p:txBody>
      </p:sp>
      <p:pic>
        <p:nvPicPr>
          <p:cNvPr id="5" name="Content Placeholder 4">
            <a:extLst>
              <a:ext uri="{FF2B5EF4-FFF2-40B4-BE49-F238E27FC236}">
                <a16:creationId xmlns:a16="http://schemas.microsoft.com/office/drawing/2014/main" id="{F202AB2E-6130-4162-BBFB-CB8471837628}"/>
              </a:ext>
            </a:extLst>
          </p:cNvPr>
          <p:cNvPicPr>
            <a:picLocks noGrp="1" noChangeAspect="1"/>
          </p:cNvPicPr>
          <p:nvPr>
            <p:ph idx="1"/>
          </p:nvPr>
        </p:nvPicPr>
        <p:blipFill>
          <a:blip r:embed="rId2"/>
          <a:stretch>
            <a:fillRect/>
          </a:stretch>
        </p:blipFill>
        <p:spPr>
          <a:xfrm>
            <a:off x="1151262" y="4591078"/>
            <a:ext cx="7778100" cy="1850034"/>
          </a:xfrm>
          <a:prstGeom prst="rect">
            <a:avLst/>
          </a:prstGeom>
        </p:spPr>
      </p:pic>
      <p:pic>
        <p:nvPicPr>
          <p:cNvPr id="4" name="Picture 3">
            <a:extLst>
              <a:ext uri="{FF2B5EF4-FFF2-40B4-BE49-F238E27FC236}">
                <a16:creationId xmlns:a16="http://schemas.microsoft.com/office/drawing/2014/main" id="{1D2FC483-3FFE-449F-B660-AF8D5C5C4251}"/>
              </a:ext>
            </a:extLst>
          </p:cNvPr>
          <p:cNvPicPr>
            <a:picLocks noChangeAspect="1"/>
          </p:cNvPicPr>
          <p:nvPr/>
        </p:nvPicPr>
        <p:blipFill>
          <a:blip r:embed="rId3"/>
          <a:stretch>
            <a:fillRect/>
          </a:stretch>
        </p:blipFill>
        <p:spPr>
          <a:xfrm>
            <a:off x="1151262" y="2126883"/>
            <a:ext cx="7778100" cy="1899994"/>
          </a:xfrm>
          <a:prstGeom prst="rect">
            <a:avLst/>
          </a:prstGeom>
        </p:spPr>
      </p:pic>
    </p:spTree>
    <p:extLst>
      <p:ext uri="{BB962C8B-B14F-4D97-AF65-F5344CB8AC3E}">
        <p14:creationId xmlns:p14="http://schemas.microsoft.com/office/powerpoint/2010/main" val="11505125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2EC47-F159-4D80-9073-B2828F308B94}"/>
              </a:ext>
            </a:extLst>
          </p:cNvPr>
          <p:cNvSpPr>
            <a:spLocks noGrp="1"/>
          </p:cNvSpPr>
          <p:nvPr>
            <p:ph type="title"/>
          </p:nvPr>
        </p:nvSpPr>
        <p:spPr/>
        <p:txBody>
          <a:bodyPr/>
          <a:lstStyle/>
          <a:p>
            <a:pPr algn="l"/>
            <a:r>
              <a:rPr lang="en-US" dirty="0"/>
              <a:t>Alignment and Visual Relationships</a:t>
            </a:r>
          </a:p>
        </p:txBody>
      </p:sp>
      <p:sp>
        <p:nvSpPr>
          <p:cNvPr id="3" name="Content Placeholder 2">
            <a:extLst>
              <a:ext uri="{FF2B5EF4-FFF2-40B4-BE49-F238E27FC236}">
                <a16:creationId xmlns:a16="http://schemas.microsoft.com/office/drawing/2014/main" id="{AF5F0F6E-7624-4A51-B5BB-040BEC13462D}"/>
              </a:ext>
            </a:extLst>
          </p:cNvPr>
          <p:cNvSpPr>
            <a:spLocks noGrp="1"/>
          </p:cNvSpPr>
          <p:nvPr>
            <p:ph idx="1"/>
          </p:nvPr>
        </p:nvSpPr>
        <p:spPr/>
        <p:txBody>
          <a:bodyPr>
            <a:normAutofit fontScale="92500" lnSpcReduction="20000"/>
          </a:bodyPr>
          <a:lstStyle/>
          <a:p>
            <a:r>
              <a:rPr lang="en-US" dirty="0"/>
              <a:t>Elements should be aligned with boundaries and margins.</a:t>
            </a:r>
          </a:p>
          <a:p>
            <a:r>
              <a:rPr lang="en-US" dirty="0"/>
              <a:t>Alter size and proportion when needed to support alignment.</a:t>
            </a:r>
          </a:p>
          <a:p>
            <a:pPr lvl="1"/>
            <a:r>
              <a:rPr lang="en-US" dirty="0"/>
              <a:t>Extend elements beyond margin with respect to sharpness of adjacent angles.</a:t>
            </a:r>
          </a:p>
          <a:p>
            <a:pPr lvl="1"/>
            <a:r>
              <a:rPr lang="en-US" dirty="0"/>
              <a:t>Greater the acuteness of angle the greater the extension</a:t>
            </a:r>
          </a:p>
          <a:p>
            <a:pPr lvl="1"/>
            <a:r>
              <a:rPr lang="en-US" dirty="0"/>
              <a:t>Proportional fonts use optical adjustment.</a:t>
            </a:r>
          </a:p>
          <a:p>
            <a:r>
              <a:rPr lang="en-US" dirty="0"/>
              <a:t>Items not aligned to anything on display should be proportional to display</a:t>
            </a:r>
          </a:p>
        </p:txBody>
      </p:sp>
    </p:spTree>
    <p:extLst>
      <p:ext uri="{BB962C8B-B14F-4D97-AF65-F5344CB8AC3E}">
        <p14:creationId xmlns:p14="http://schemas.microsoft.com/office/powerpoint/2010/main" val="17339322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97DFE-861A-454B-A4A7-F2CDD84F7CD2}"/>
              </a:ext>
            </a:extLst>
          </p:cNvPr>
          <p:cNvSpPr>
            <a:spLocks noGrp="1"/>
          </p:cNvSpPr>
          <p:nvPr>
            <p:ph type="title"/>
          </p:nvPr>
        </p:nvSpPr>
        <p:spPr/>
        <p:txBody>
          <a:bodyPr/>
          <a:lstStyle/>
          <a:p>
            <a:pPr algn="l"/>
            <a:r>
              <a:rPr lang="en-US" dirty="0"/>
              <a:t>Visual Perception Structure</a:t>
            </a:r>
          </a:p>
        </p:txBody>
      </p:sp>
      <p:sp>
        <p:nvSpPr>
          <p:cNvPr id="3" name="Content Placeholder 2">
            <a:extLst>
              <a:ext uri="{FF2B5EF4-FFF2-40B4-BE49-F238E27FC236}">
                <a16:creationId xmlns:a16="http://schemas.microsoft.com/office/drawing/2014/main" id="{EFBE23B1-AEAB-4503-B11A-90479ECC2985}"/>
              </a:ext>
            </a:extLst>
          </p:cNvPr>
          <p:cNvSpPr>
            <a:spLocks noGrp="1"/>
          </p:cNvSpPr>
          <p:nvPr>
            <p:ph idx="1"/>
          </p:nvPr>
        </p:nvSpPr>
        <p:spPr/>
        <p:txBody>
          <a:bodyPr>
            <a:normAutofit fontScale="92500" lnSpcReduction="20000"/>
          </a:bodyPr>
          <a:lstStyle/>
          <a:p>
            <a:pPr marL="0" indent="0">
              <a:buNone/>
            </a:pPr>
            <a:r>
              <a:rPr lang="en-US" dirty="0"/>
              <a:t>Gestalt principles:</a:t>
            </a:r>
          </a:p>
          <a:p>
            <a:pPr marL="514350" indent="-514350">
              <a:buFont typeface="+mj-lt"/>
              <a:buAutoNum type="arabicPeriod"/>
            </a:pPr>
            <a:r>
              <a:rPr lang="en-US" dirty="0"/>
              <a:t>Principle of proximity</a:t>
            </a:r>
          </a:p>
          <a:p>
            <a:pPr marL="514350" indent="-514350">
              <a:buFont typeface="+mj-lt"/>
              <a:buAutoNum type="arabicPeriod"/>
            </a:pPr>
            <a:r>
              <a:rPr lang="en-US" dirty="0"/>
              <a:t>Principle of similarity</a:t>
            </a:r>
          </a:p>
          <a:p>
            <a:pPr marL="514350" indent="-514350">
              <a:buFont typeface="+mj-lt"/>
              <a:buAutoNum type="arabicPeriod"/>
            </a:pPr>
            <a:r>
              <a:rPr lang="en-US" dirty="0"/>
              <a:t>Principle of closure</a:t>
            </a:r>
          </a:p>
          <a:p>
            <a:pPr marL="514350" indent="-514350">
              <a:buFont typeface="+mj-lt"/>
              <a:buAutoNum type="arabicPeriod"/>
            </a:pPr>
            <a:r>
              <a:rPr lang="en-US" dirty="0"/>
              <a:t>Principle of continuation</a:t>
            </a:r>
          </a:p>
          <a:p>
            <a:pPr marL="514350" indent="-514350">
              <a:buFont typeface="+mj-lt"/>
              <a:buAutoNum type="arabicPeriod"/>
            </a:pPr>
            <a:r>
              <a:rPr lang="en-US" dirty="0"/>
              <a:t>Principle of enclosure</a:t>
            </a:r>
          </a:p>
          <a:p>
            <a:pPr marL="514350" indent="-514350">
              <a:buFont typeface="+mj-lt"/>
              <a:buAutoNum type="arabicPeriod"/>
            </a:pPr>
            <a:r>
              <a:rPr lang="en-US" dirty="0"/>
              <a:t>Figure-ground principle</a:t>
            </a:r>
          </a:p>
          <a:p>
            <a:pPr marL="514350" indent="-514350">
              <a:buFont typeface="+mj-lt"/>
              <a:buAutoNum type="arabicPeriod"/>
            </a:pPr>
            <a:r>
              <a:rPr lang="en-US" dirty="0"/>
              <a:t>Principle of symmetry</a:t>
            </a:r>
          </a:p>
          <a:p>
            <a:pPr marL="514350" indent="-514350">
              <a:buFont typeface="+mj-lt"/>
              <a:buAutoNum type="arabicPeriod"/>
            </a:pPr>
            <a:r>
              <a:rPr lang="en-US" dirty="0"/>
              <a:t>Principle of connection</a:t>
            </a:r>
          </a:p>
          <a:p>
            <a:pPr marL="514350" indent="-514350">
              <a:buFont typeface="+mj-lt"/>
              <a:buAutoNum type="arabicPeriod"/>
            </a:pPr>
            <a:r>
              <a:rPr lang="en-US" dirty="0"/>
              <a:t>Principle of common fate</a:t>
            </a:r>
          </a:p>
        </p:txBody>
      </p:sp>
    </p:spTree>
    <p:extLst>
      <p:ext uri="{BB962C8B-B14F-4D97-AF65-F5344CB8AC3E}">
        <p14:creationId xmlns:p14="http://schemas.microsoft.com/office/powerpoint/2010/main" val="3817197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F4F8-C2C9-497F-A86A-C1C7657FCFB0}"/>
              </a:ext>
            </a:extLst>
          </p:cNvPr>
          <p:cNvSpPr>
            <a:spLocks noGrp="1"/>
          </p:cNvSpPr>
          <p:nvPr>
            <p:ph type="title"/>
          </p:nvPr>
        </p:nvSpPr>
        <p:spPr/>
        <p:txBody>
          <a:bodyPr/>
          <a:lstStyle/>
          <a:p>
            <a:pPr algn="l"/>
            <a:r>
              <a:rPr lang="en-US" dirty="0"/>
              <a:t>Grids</a:t>
            </a:r>
          </a:p>
        </p:txBody>
      </p:sp>
      <p:sp>
        <p:nvSpPr>
          <p:cNvPr id="3" name="Content Placeholder 2">
            <a:extLst>
              <a:ext uri="{FF2B5EF4-FFF2-40B4-BE49-F238E27FC236}">
                <a16:creationId xmlns:a16="http://schemas.microsoft.com/office/drawing/2014/main" id="{598992EE-DC90-4802-81D1-D406E87B0C50}"/>
              </a:ext>
            </a:extLst>
          </p:cNvPr>
          <p:cNvSpPr>
            <a:spLocks noGrp="1"/>
          </p:cNvSpPr>
          <p:nvPr>
            <p:ph idx="1"/>
          </p:nvPr>
        </p:nvSpPr>
        <p:spPr/>
        <p:txBody>
          <a:bodyPr>
            <a:normAutofit fontScale="92500" lnSpcReduction="20000"/>
          </a:bodyPr>
          <a:lstStyle/>
          <a:p>
            <a:r>
              <a:rPr lang="en-US" dirty="0"/>
              <a:t>Modularity in visual structure GUI Design</a:t>
            </a:r>
          </a:p>
          <a:p>
            <a:r>
              <a:rPr lang="en-US" dirty="0"/>
              <a:t>Regular visual structures are predictable, flexible, and efficient.</a:t>
            </a:r>
          </a:p>
          <a:p>
            <a:r>
              <a:rPr lang="en-US" dirty="0"/>
              <a:t>Grids benefit design and provide "scalability" to a GUI application. As screens and dialogs increase in numbers a grid layout simplifies design and increases use.</a:t>
            </a:r>
          </a:p>
          <a:p>
            <a:r>
              <a:rPr lang="en-US" dirty="0"/>
              <a:t>Canonical grid layout enables 6, 4, 3, and 2 division of elements on a display.</a:t>
            </a:r>
          </a:p>
          <a:p>
            <a:r>
              <a:rPr lang="en-US" dirty="0"/>
              <a:t>Any remaining visible grid lines should be half intensity in final display</a:t>
            </a:r>
          </a:p>
        </p:txBody>
      </p:sp>
    </p:spTree>
    <p:extLst>
      <p:ext uri="{BB962C8B-B14F-4D97-AF65-F5344CB8AC3E}">
        <p14:creationId xmlns:p14="http://schemas.microsoft.com/office/powerpoint/2010/main" val="1369144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6A909-7429-4D9E-9D97-83A269DC38A2}"/>
              </a:ext>
            </a:extLst>
          </p:cNvPr>
          <p:cNvSpPr>
            <a:spLocks noGrp="1"/>
          </p:cNvSpPr>
          <p:nvPr>
            <p:ph type="title"/>
          </p:nvPr>
        </p:nvSpPr>
        <p:spPr/>
        <p:txBody>
          <a:bodyPr/>
          <a:lstStyle/>
          <a:p>
            <a:pPr algn="l"/>
            <a:r>
              <a:rPr lang="en-US" dirty="0"/>
              <a:t>Grid</a:t>
            </a:r>
          </a:p>
        </p:txBody>
      </p:sp>
      <p:sp>
        <p:nvSpPr>
          <p:cNvPr id="3" name="Content Placeholder 2">
            <a:extLst>
              <a:ext uri="{FF2B5EF4-FFF2-40B4-BE49-F238E27FC236}">
                <a16:creationId xmlns:a16="http://schemas.microsoft.com/office/drawing/2014/main" id="{708EA753-D34D-475D-96D6-E7E993346047}"/>
              </a:ext>
            </a:extLst>
          </p:cNvPr>
          <p:cNvSpPr>
            <a:spLocks noGrp="1"/>
          </p:cNvSpPr>
          <p:nvPr>
            <p:ph idx="1"/>
          </p:nvPr>
        </p:nvSpPr>
        <p:spPr/>
        <p:txBody>
          <a:bodyPr/>
          <a:lstStyle/>
          <a:p>
            <a:endParaRPr lang="en-US"/>
          </a:p>
        </p:txBody>
      </p:sp>
      <p:pic>
        <p:nvPicPr>
          <p:cNvPr id="4" name="Content Placeholder 4" descr="A picture containing text, crossword puzzle&#10;&#10;Description generated with very high confidence">
            <a:extLst>
              <a:ext uri="{FF2B5EF4-FFF2-40B4-BE49-F238E27FC236}">
                <a16:creationId xmlns:a16="http://schemas.microsoft.com/office/drawing/2014/main" id="{9C597377-A38D-4D88-BA0B-61609A0AC0E9}"/>
              </a:ext>
            </a:extLst>
          </p:cNvPr>
          <p:cNvPicPr>
            <a:picLocks noChangeAspect="1"/>
          </p:cNvPicPr>
          <p:nvPr/>
        </p:nvPicPr>
        <p:blipFill>
          <a:blip r:embed="rId3"/>
          <a:stretch>
            <a:fillRect/>
          </a:stretch>
        </p:blipFill>
        <p:spPr>
          <a:xfrm>
            <a:off x="1886863" y="1166985"/>
            <a:ext cx="6306898" cy="5585977"/>
          </a:xfrm>
          <a:prstGeom prst="rect">
            <a:avLst/>
          </a:prstGeom>
        </p:spPr>
      </p:pic>
    </p:spTree>
    <p:extLst>
      <p:ext uri="{BB962C8B-B14F-4D97-AF65-F5344CB8AC3E}">
        <p14:creationId xmlns:p14="http://schemas.microsoft.com/office/powerpoint/2010/main" val="25168527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Why Interaction Design?">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C79949F0-A80E-46A0-9617-D6A9FFC23B81}" type="slidenum">
              <a:t>7</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Why Interaction Design?</a:t>
            </a:r>
          </a:p>
        </p:txBody>
      </p:sp>
      <p:sp>
        <p:nvSpPr>
          <p:cNvPr id="6" name="Rectangle 5"/>
          <p:cNvSpPr/>
          <p:nvPr/>
        </p:nvSpPr>
        <p:spPr>
          <a:xfrm>
            <a:off x="468630" y="1413956"/>
            <a:ext cx="8963010" cy="5016758"/>
          </a:xfrm>
          <a:prstGeom prst="rect">
            <a:avLst/>
          </a:prstGeom>
        </p:spPr>
        <p:txBody>
          <a:bodyPr wrap="square">
            <a:spAutoFit/>
          </a:bodyPr>
          <a:lstStyle/>
          <a:p>
            <a:pPr marL="457200" indent="-457200">
              <a:buFont typeface="Arial" pitchFamily="34" charset="0"/>
              <a:buChar char="•"/>
            </a:pPr>
            <a:r>
              <a:rPr lang="en-US" sz="3200" dirty="0"/>
              <a:t>Market forces: user expectancy, competitive software…</a:t>
            </a:r>
          </a:p>
          <a:p>
            <a:pPr marL="457200" indent="-457200">
              <a:buFont typeface="Arial" pitchFamily="34" charset="0"/>
              <a:buChar char="•"/>
            </a:pPr>
            <a:r>
              <a:rPr lang="en-US" sz="3200" dirty="0"/>
              <a:t>Good design earns money</a:t>
            </a:r>
          </a:p>
          <a:p>
            <a:pPr marL="457200" indent="-457200">
              <a:buFont typeface="Arial" pitchFamily="34" charset="0"/>
              <a:buChar char="•"/>
            </a:pPr>
            <a:r>
              <a:rPr lang="en-US" sz="3200" dirty="0"/>
              <a:t>Bad design results in:</a:t>
            </a:r>
          </a:p>
          <a:p>
            <a:pPr marL="914400" lvl="1" indent="-457200">
              <a:buFont typeface="Courier New" pitchFamily="49" charset="0"/>
              <a:buChar char="o"/>
            </a:pPr>
            <a:r>
              <a:rPr lang="en-US" sz="3200" dirty="0"/>
              <a:t>Physical and emotional injury</a:t>
            </a:r>
          </a:p>
          <a:p>
            <a:pPr marL="914400" lvl="1" indent="-457200">
              <a:buFont typeface="Courier New" pitchFamily="49" charset="0"/>
              <a:buChar char="o"/>
            </a:pPr>
            <a:r>
              <a:rPr lang="en-US" sz="3200" dirty="0"/>
              <a:t>Equipment damage</a:t>
            </a:r>
          </a:p>
          <a:p>
            <a:pPr marL="914400" lvl="1" indent="-457200">
              <a:buFont typeface="Courier New" pitchFamily="49" charset="0"/>
              <a:buChar char="o"/>
            </a:pPr>
            <a:r>
              <a:rPr lang="en-US" sz="3200" dirty="0"/>
              <a:t>Decreased productivity</a:t>
            </a:r>
          </a:p>
          <a:p>
            <a:pPr marL="914400" lvl="1" indent="-457200">
              <a:buFont typeface="Courier New" pitchFamily="49" charset="0"/>
              <a:buChar char="o"/>
            </a:pPr>
            <a:r>
              <a:rPr lang="en-US" sz="3200" dirty="0"/>
              <a:t>Higher error rates</a:t>
            </a:r>
          </a:p>
          <a:p>
            <a:pPr marL="914400" lvl="1" indent="-457200">
              <a:buFont typeface="Courier New" pitchFamily="49" charset="0"/>
              <a:buChar char="o"/>
            </a:pPr>
            <a:r>
              <a:rPr lang="en-US" sz="3200" dirty="0"/>
              <a:t>User’s anger and frustration</a:t>
            </a:r>
          </a:p>
          <a:p>
            <a:r>
              <a:rPr lang="en-US" sz="3200" dirty="0"/>
              <a:t>Bad design loses money &amp; even more…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D31650F7-2081-4C0E-96CF-C482F71A9C4F}"/>
              </a:ext>
            </a:extLst>
          </p:cNvPr>
          <p:cNvPicPr>
            <a:picLocks noGrp="1" noChangeAspect="1"/>
          </p:cNvPicPr>
          <p:nvPr>
            <p:ph sz="quarter" idx="13"/>
          </p:nvPr>
        </p:nvPicPr>
        <p:blipFill>
          <a:blip r:embed="rId3"/>
          <a:stretch>
            <a:fillRect/>
          </a:stretch>
        </p:blipFill>
        <p:spPr>
          <a:xfrm>
            <a:off x="1422219" y="1612036"/>
            <a:ext cx="7236185" cy="5298128"/>
          </a:xfrm>
        </p:spPr>
      </p:pic>
      <p:sp>
        <p:nvSpPr>
          <p:cNvPr id="3" name="Rectangle 2">
            <a:extLst>
              <a:ext uri="{FF2B5EF4-FFF2-40B4-BE49-F238E27FC236}">
                <a16:creationId xmlns:a16="http://schemas.microsoft.com/office/drawing/2014/main" id="{F417C80E-6270-42B8-ADF7-80F804530AF1}"/>
              </a:ext>
            </a:extLst>
          </p:cNvPr>
          <p:cNvSpPr/>
          <p:nvPr/>
        </p:nvSpPr>
        <p:spPr>
          <a:xfrm>
            <a:off x="456455" y="394771"/>
            <a:ext cx="4789313" cy="923330"/>
          </a:xfrm>
          <a:prstGeom prst="rect">
            <a:avLst/>
          </a:prstGeom>
        </p:spPr>
        <p:txBody>
          <a:bodyPr wrap="square">
            <a:spAutoFit/>
          </a:bodyPr>
          <a:lstStyle/>
          <a:p>
            <a:r>
              <a:rPr lang="en-US" sz="5400" dirty="0"/>
              <a:t>Example</a:t>
            </a:r>
          </a:p>
        </p:txBody>
      </p:sp>
    </p:spTree>
    <p:extLst>
      <p:ext uri="{BB962C8B-B14F-4D97-AF65-F5344CB8AC3E}">
        <p14:creationId xmlns:p14="http://schemas.microsoft.com/office/powerpoint/2010/main" val="21964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 shot of a social media post&#10;&#10;Description generated with high confidence">
            <a:extLst>
              <a:ext uri="{FF2B5EF4-FFF2-40B4-BE49-F238E27FC236}">
                <a16:creationId xmlns:a16="http://schemas.microsoft.com/office/drawing/2014/main" id="{E5850C02-C4CB-4366-8B65-7084AD7385BA}"/>
              </a:ext>
            </a:extLst>
          </p:cNvPr>
          <p:cNvPicPr>
            <a:picLocks noGrp="1" noChangeAspect="1"/>
          </p:cNvPicPr>
          <p:nvPr>
            <p:ph sz="quarter" idx="13"/>
          </p:nvPr>
        </p:nvPicPr>
        <p:blipFill>
          <a:blip r:embed="rId3"/>
          <a:stretch>
            <a:fillRect/>
          </a:stretch>
        </p:blipFill>
        <p:spPr>
          <a:xfrm>
            <a:off x="1522224" y="1559691"/>
            <a:ext cx="7447088" cy="5605213"/>
          </a:xfrm>
        </p:spPr>
      </p:pic>
      <p:sp>
        <p:nvSpPr>
          <p:cNvPr id="2" name="Rectangle 1">
            <a:extLst>
              <a:ext uri="{FF2B5EF4-FFF2-40B4-BE49-F238E27FC236}">
                <a16:creationId xmlns:a16="http://schemas.microsoft.com/office/drawing/2014/main" id="{8A2076A4-9A86-45FE-97DA-8EC1328B86E0}"/>
              </a:ext>
            </a:extLst>
          </p:cNvPr>
          <p:cNvSpPr/>
          <p:nvPr/>
        </p:nvSpPr>
        <p:spPr>
          <a:xfrm>
            <a:off x="456455" y="394771"/>
            <a:ext cx="4789313" cy="923330"/>
          </a:xfrm>
          <a:prstGeom prst="rect">
            <a:avLst/>
          </a:prstGeom>
        </p:spPr>
        <p:txBody>
          <a:bodyPr wrap="square">
            <a:spAutoFit/>
          </a:bodyPr>
          <a:lstStyle/>
          <a:p>
            <a:r>
              <a:rPr lang="vi-VN" sz="5400" dirty="0"/>
              <a:t>Margin</a:t>
            </a:r>
            <a:endParaRPr lang="en-US" sz="5400" dirty="0"/>
          </a:p>
        </p:txBody>
      </p:sp>
    </p:spTree>
    <p:extLst>
      <p:ext uri="{BB962C8B-B14F-4D97-AF65-F5344CB8AC3E}">
        <p14:creationId xmlns:p14="http://schemas.microsoft.com/office/powerpoint/2010/main" val="187110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567D1-F6C7-44C5-87E0-1FC8332C121B}"/>
              </a:ext>
            </a:extLst>
          </p:cNvPr>
          <p:cNvSpPr>
            <a:spLocks noGrp="1"/>
          </p:cNvSpPr>
          <p:nvPr>
            <p:ph type="title"/>
          </p:nvPr>
        </p:nvSpPr>
        <p:spPr/>
        <p:txBody>
          <a:bodyPr/>
          <a:lstStyle/>
          <a:p>
            <a:pPr algn="l"/>
            <a:r>
              <a:rPr lang="en-US" dirty="0"/>
              <a:t>Grid Layout</a:t>
            </a:r>
          </a:p>
        </p:txBody>
      </p:sp>
      <p:pic>
        <p:nvPicPr>
          <p:cNvPr id="5" name="Content Placeholder 4" descr="A picture containing shoji&#10;&#10;Description generated with very high confidence">
            <a:extLst>
              <a:ext uri="{FF2B5EF4-FFF2-40B4-BE49-F238E27FC236}">
                <a16:creationId xmlns:a16="http://schemas.microsoft.com/office/drawing/2014/main" id="{3DB4484C-E14C-4FC1-8996-F3D1D0BC2760}"/>
              </a:ext>
            </a:extLst>
          </p:cNvPr>
          <p:cNvPicPr>
            <a:picLocks noGrp="1" noChangeAspect="1"/>
          </p:cNvPicPr>
          <p:nvPr>
            <p:ph sz="quarter" idx="13"/>
          </p:nvPr>
        </p:nvPicPr>
        <p:blipFill>
          <a:blip r:embed="rId2"/>
          <a:stretch>
            <a:fillRect/>
          </a:stretch>
        </p:blipFill>
        <p:spPr>
          <a:xfrm>
            <a:off x="732164" y="2470857"/>
            <a:ext cx="3645766" cy="2738045"/>
          </a:xfrm>
        </p:spPr>
      </p:pic>
      <p:pic>
        <p:nvPicPr>
          <p:cNvPr id="7" name="Picture 6" descr="A screenshot of text&#10;&#10;Description generated with high confidence">
            <a:extLst>
              <a:ext uri="{FF2B5EF4-FFF2-40B4-BE49-F238E27FC236}">
                <a16:creationId xmlns:a16="http://schemas.microsoft.com/office/drawing/2014/main" id="{D2F6E07C-E70C-4F11-A5AE-B885FC601EFF}"/>
              </a:ext>
            </a:extLst>
          </p:cNvPr>
          <p:cNvPicPr>
            <a:picLocks noChangeAspect="1"/>
          </p:cNvPicPr>
          <p:nvPr/>
        </p:nvPicPr>
        <p:blipFill>
          <a:blip r:embed="rId3"/>
          <a:stretch>
            <a:fillRect/>
          </a:stretch>
        </p:blipFill>
        <p:spPr>
          <a:xfrm>
            <a:off x="5304427" y="2477546"/>
            <a:ext cx="3858989" cy="2731356"/>
          </a:xfrm>
          <a:prstGeom prst="rect">
            <a:avLst/>
          </a:prstGeom>
        </p:spPr>
      </p:pic>
    </p:spTree>
    <p:extLst>
      <p:ext uri="{BB962C8B-B14F-4D97-AF65-F5344CB8AC3E}">
        <p14:creationId xmlns:p14="http://schemas.microsoft.com/office/powerpoint/2010/main" val="235777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9F4F8-C2C9-497F-A86A-C1C7657FCFB0}"/>
              </a:ext>
            </a:extLst>
          </p:cNvPr>
          <p:cNvSpPr>
            <a:spLocks noGrp="1"/>
          </p:cNvSpPr>
          <p:nvPr>
            <p:ph type="title"/>
          </p:nvPr>
        </p:nvSpPr>
        <p:spPr/>
        <p:txBody>
          <a:bodyPr/>
          <a:lstStyle/>
          <a:p>
            <a:r>
              <a:rPr lang="en-US" dirty="0"/>
              <a:t>Grids</a:t>
            </a:r>
          </a:p>
        </p:txBody>
      </p:sp>
      <p:sp>
        <p:nvSpPr>
          <p:cNvPr id="3" name="Content Placeholder 2">
            <a:extLst>
              <a:ext uri="{FF2B5EF4-FFF2-40B4-BE49-F238E27FC236}">
                <a16:creationId xmlns:a16="http://schemas.microsoft.com/office/drawing/2014/main" id="{598992EE-DC90-4802-81D1-D406E87B0C50}"/>
              </a:ext>
            </a:extLst>
          </p:cNvPr>
          <p:cNvSpPr>
            <a:spLocks noGrp="1"/>
          </p:cNvSpPr>
          <p:nvPr>
            <p:ph idx="1"/>
          </p:nvPr>
        </p:nvSpPr>
        <p:spPr/>
        <p:txBody>
          <a:bodyPr>
            <a:normAutofit/>
          </a:bodyPr>
          <a:lstStyle/>
          <a:p>
            <a:r>
              <a:rPr lang="en-US" dirty="0"/>
              <a:t>GUI Windows are rectangular: grids are the first display layout considered.</a:t>
            </a:r>
          </a:p>
          <a:p>
            <a:r>
              <a:rPr lang="en-US" dirty="0"/>
              <a:t>Determine vertical unit that allows any two controls to be adjacent</a:t>
            </a:r>
          </a:p>
          <a:p>
            <a:r>
              <a:rPr lang="en-US" dirty="0"/>
              <a:t>When spacing of multi-line controls consider labels as controls (in layout)</a:t>
            </a:r>
          </a:p>
          <a:p>
            <a:r>
              <a:rPr lang="en-US" dirty="0"/>
              <a:t>Horizontal unit 3 x as wide as vertical unit</a:t>
            </a:r>
          </a:p>
          <a:p>
            <a:r>
              <a:rPr lang="en-US" dirty="0"/>
              <a:t>Use 5-7 column divisions of horizontal units</a:t>
            </a:r>
          </a:p>
        </p:txBody>
      </p:sp>
    </p:spTree>
    <p:extLst>
      <p:ext uri="{BB962C8B-B14F-4D97-AF65-F5344CB8AC3E}">
        <p14:creationId xmlns:p14="http://schemas.microsoft.com/office/powerpoint/2010/main" val="17666766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4B02B-6A3A-4351-92F0-86D6D538248C}"/>
              </a:ext>
            </a:extLst>
          </p:cNvPr>
          <p:cNvSpPr>
            <a:spLocks noGrp="1"/>
          </p:cNvSpPr>
          <p:nvPr>
            <p:ph type="title"/>
          </p:nvPr>
        </p:nvSpPr>
        <p:spPr>
          <a:xfrm>
            <a:off x="0" y="260411"/>
            <a:ext cx="8596380" cy="1062725"/>
          </a:xfrm>
        </p:spPr>
        <p:txBody>
          <a:bodyPr>
            <a:normAutofit/>
          </a:bodyPr>
          <a:lstStyle/>
          <a:p>
            <a:pPr algn="l"/>
            <a:r>
              <a:rPr lang="en-US" sz="5300" b="1" dirty="0"/>
              <a:t>F Layout</a:t>
            </a:r>
            <a:endParaRPr lang="en-US" dirty="0"/>
          </a:p>
        </p:txBody>
      </p:sp>
      <p:pic>
        <p:nvPicPr>
          <p:cNvPr id="8" name="Content Placeholder 7" descr="A screenshot of a cell phone&#10;&#10;Description generated with very high confidence">
            <a:extLst>
              <a:ext uri="{FF2B5EF4-FFF2-40B4-BE49-F238E27FC236}">
                <a16:creationId xmlns:a16="http://schemas.microsoft.com/office/drawing/2014/main" id="{C5229C86-BC2D-4442-8B6B-7695E02D8BBB}"/>
              </a:ext>
            </a:extLst>
          </p:cNvPr>
          <p:cNvPicPr>
            <a:picLocks noGrp="1" noChangeAspect="1"/>
          </p:cNvPicPr>
          <p:nvPr>
            <p:ph sz="quarter" idx="13"/>
          </p:nvPr>
        </p:nvPicPr>
        <p:blipFill>
          <a:blip r:embed="rId2"/>
          <a:stretch>
            <a:fillRect/>
          </a:stretch>
        </p:blipFill>
        <p:spPr>
          <a:xfrm>
            <a:off x="5292328" y="1732211"/>
            <a:ext cx="4273764" cy="3549218"/>
          </a:xfrm>
        </p:spPr>
      </p:pic>
      <p:pic>
        <p:nvPicPr>
          <p:cNvPr id="10" name="Picture 9" descr="A screenshot of a cell phone&#10;&#10;Description generated with very high confidence">
            <a:extLst>
              <a:ext uri="{FF2B5EF4-FFF2-40B4-BE49-F238E27FC236}">
                <a16:creationId xmlns:a16="http://schemas.microsoft.com/office/drawing/2014/main" id="{5E20B895-EC73-4FA3-B0ED-7B78A6EF586A}"/>
              </a:ext>
            </a:extLst>
          </p:cNvPr>
          <p:cNvPicPr>
            <a:picLocks noChangeAspect="1"/>
          </p:cNvPicPr>
          <p:nvPr/>
        </p:nvPicPr>
        <p:blipFill>
          <a:blip r:embed="rId3"/>
          <a:stretch>
            <a:fillRect/>
          </a:stretch>
        </p:blipFill>
        <p:spPr>
          <a:xfrm>
            <a:off x="310418" y="1732211"/>
            <a:ext cx="4725293" cy="3549219"/>
          </a:xfrm>
          <a:prstGeom prst="rect">
            <a:avLst/>
          </a:prstGeom>
        </p:spPr>
      </p:pic>
    </p:spTree>
    <p:extLst>
      <p:ext uri="{BB962C8B-B14F-4D97-AF65-F5344CB8AC3E}">
        <p14:creationId xmlns:p14="http://schemas.microsoft.com/office/powerpoint/2010/main" val="16597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72850B7C-F6F2-41C4-BA73-C628CF4EAA18}"/>
              </a:ext>
            </a:extLst>
          </p:cNvPr>
          <p:cNvPicPr>
            <a:picLocks noChangeAspect="1"/>
          </p:cNvPicPr>
          <p:nvPr/>
        </p:nvPicPr>
        <p:blipFill>
          <a:blip r:embed="rId3"/>
          <a:stretch>
            <a:fillRect/>
          </a:stretch>
        </p:blipFill>
        <p:spPr>
          <a:xfrm>
            <a:off x="1727819" y="1323136"/>
            <a:ext cx="7000725" cy="5453221"/>
          </a:xfrm>
          <a:prstGeom prst="rect">
            <a:avLst/>
          </a:prstGeom>
        </p:spPr>
      </p:pic>
      <p:sp>
        <p:nvSpPr>
          <p:cNvPr id="6" name="Title 1">
            <a:extLst>
              <a:ext uri="{FF2B5EF4-FFF2-40B4-BE49-F238E27FC236}">
                <a16:creationId xmlns:a16="http://schemas.microsoft.com/office/drawing/2014/main" id="{A0AB21F2-F62B-4B2D-B46E-A6351BC9BACC}"/>
              </a:ext>
            </a:extLst>
          </p:cNvPr>
          <p:cNvSpPr>
            <a:spLocks noGrp="1"/>
          </p:cNvSpPr>
          <p:nvPr>
            <p:ph type="title"/>
          </p:nvPr>
        </p:nvSpPr>
        <p:spPr>
          <a:xfrm>
            <a:off x="62305" y="121326"/>
            <a:ext cx="8596380" cy="1062725"/>
          </a:xfrm>
        </p:spPr>
        <p:txBody>
          <a:bodyPr>
            <a:normAutofit/>
          </a:bodyPr>
          <a:lstStyle/>
          <a:p>
            <a:pPr algn="l"/>
            <a:r>
              <a:rPr lang="en-US" sz="5300" b="1" dirty="0"/>
              <a:t>F Layout</a:t>
            </a:r>
            <a:endParaRPr lang="en-US" dirty="0"/>
          </a:p>
        </p:txBody>
      </p:sp>
    </p:spTree>
    <p:extLst>
      <p:ext uri="{BB962C8B-B14F-4D97-AF65-F5344CB8AC3E}">
        <p14:creationId xmlns:p14="http://schemas.microsoft.com/office/powerpoint/2010/main" val="167335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generated with very high confidence">
            <a:extLst>
              <a:ext uri="{FF2B5EF4-FFF2-40B4-BE49-F238E27FC236}">
                <a16:creationId xmlns:a16="http://schemas.microsoft.com/office/drawing/2014/main" id="{4D5CE17D-464F-4DAA-B55B-D359BC502F41}"/>
              </a:ext>
            </a:extLst>
          </p:cNvPr>
          <p:cNvPicPr>
            <a:picLocks noChangeAspect="1"/>
          </p:cNvPicPr>
          <p:nvPr/>
        </p:nvPicPr>
        <p:blipFill rotWithShape="1">
          <a:blip r:embed="rId2"/>
          <a:srcRect t="1852" b="13243"/>
          <a:stretch/>
        </p:blipFill>
        <p:spPr>
          <a:xfrm>
            <a:off x="16" y="944670"/>
            <a:ext cx="10080608" cy="5670343"/>
          </a:xfrm>
          <a:prstGeom prst="rect">
            <a:avLst/>
          </a:prstGeom>
        </p:spPr>
      </p:pic>
      <p:sp>
        <p:nvSpPr>
          <p:cNvPr id="3" name="Content Placeholder 2">
            <a:extLst>
              <a:ext uri="{FF2B5EF4-FFF2-40B4-BE49-F238E27FC236}">
                <a16:creationId xmlns:a16="http://schemas.microsoft.com/office/drawing/2014/main" id="{3C8F1AD6-B5CA-45AE-88FA-DCB4BB533E4D}"/>
              </a:ext>
            </a:extLst>
          </p:cNvPr>
          <p:cNvSpPr>
            <a:spLocks noGrp="1"/>
          </p:cNvSpPr>
          <p:nvPr>
            <p:ph sz="quarter" idx="13"/>
          </p:nvPr>
        </p:nvSpPr>
        <p:spPr>
          <a:xfrm rot="21420000">
            <a:off x="3942839" y="2635051"/>
            <a:ext cx="5677968" cy="2773529"/>
          </a:xfrm>
        </p:spPr>
        <p:txBody>
          <a:bodyPr>
            <a:normAutofit/>
          </a:bodyPr>
          <a:lstStyle/>
          <a:p>
            <a:pPr>
              <a:lnSpc>
                <a:spcPct val="110000"/>
              </a:lnSpc>
            </a:pPr>
            <a:r>
              <a:rPr lang="vi-VN" sz="1075" dirty="0">
                <a:solidFill>
                  <a:schemeClr val="bg1"/>
                </a:solidFill>
              </a:rPr>
              <a:t>Và cách dễ hình dung nhất là nó giống như các bạn đang đọc một quyển sách vậy, cứ đọc hết dòng này sẽ xuống dòng kế tiếp. Đối với 1 website thì người xem họ cũng lướt qua từng đối tượng 1 theo như trong mẫu trên. Và các đối tượng bên trái phía trên thường sẽ là những đối tượng quan trọng (logo, slogan, menu, bài viết). Các đối tượng phía phải thì thường ít quan trọng hơn (slide-bar, sponsor, ads,….)</a:t>
            </a:r>
          </a:p>
          <a:p>
            <a:pPr>
              <a:lnSpc>
                <a:spcPct val="110000"/>
              </a:lnSpc>
            </a:pPr>
            <a:r>
              <a:rPr lang="vi-VN" sz="1075" dirty="0">
                <a:solidFill>
                  <a:schemeClr val="bg1"/>
                </a:solidFill>
              </a:rPr>
              <a:t>Nếu như thiết kế với F Layout thì bạn sẽ có được những lợi thế sau:</a:t>
            </a:r>
            <a:br>
              <a:rPr lang="vi-VN" sz="1075" dirty="0">
                <a:solidFill>
                  <a:schemeClr val="bg1"/>
                </a:solidFill>
              </a:rPr>
            </a:br>
            <a:r>
              <a:rPr lang="vi-VN" sz="1075" dirty="0">
                <a:solidFill>
                  <a:schemeClr val="bg1"/>
                </a:solidFill>
              </a:rPr>
              <a:t>- Nhãn hiệu, thương hiệu là những đối tượng đầu tiên được người xem chú ý đầu tiên.</a:t>
            </a:r>
            <a:br>
              <a:rPr lang="vi-VN" sz="1075" dirty="0">
                <a:solidFill>
                  <a:schemeClr val="bg1"/>
                </a:solidFill>
              </a:rPr>
            </a:br>
            <a:r>
              <a:rPr lang="vi-VN" sz="1075" dirty="0">
                <a:solidFill>
                  <a:schemeClr val="bg1"/>
                </a:solidFill>
              </a:rPr>
              <a:t>- Các hình ảnh, tiêu đề, bài viết sẽ được chú ý nhiều hơn.</a:t>
            </a:r>
          </a:p>
          <a:p>
            <a:pPr>
              <a:lnSpc>
                <a:spcPct val="110000"/>
              </a:lnSpc>
            </a:pPr>
            <a:endParaRPr lang="en-US" sz="1075" dirty="0">
              <a:solidFill>
                <a:schemeClr val="bg1"/>
              </a:solidFill>
            </a:endParaRPr>
          </a:p>
        </p:txBody>
      </p:sp>
      <p:sp>
        <p:nvSpPr>
          <p:cNvPr id="5" name="Title 1">
            <a:extLst>
              <a:ext uri="{FF2B5EF4-FFF2-40B4-BE49-F238E27FC236}">
                <a16:creationId xmlns:a16="http://schemas.microsoft.com/office/drawing/2014/main" id="{53088FA2-59C1-4ABD-B1ED-B800CAF26BDF}"/>
              </a:ext>
            </a:extLst>
          </p:cNvPr>
          <p:cNvSpPr>
            <a:spLocks noGrp="1"/>
          </p:cNvSpPr>
          <p:nvPr>
            <p:ph type="title"/>
          </p:nvPr>
        </p:nvSpPr>
        <p:spPr>
          <a:xfrm>
            <a:off x="0" y="0"/>
            <a:ext cx="8596380" cy="1062725"/>
          </a:xfrm>
        </p:spPr>
        <p:txBody>
          <a:bodyPr>
            <a:normAutofit/>
          </a:bodyPr>
          <a:lstStyle/>
          <a:p>
            <a:pPr algn="l"/>
            <a:r>
              <a:rPr lang="en-US" sz="5300" b="1" dirty="0"/>
              <a:t>F Layout</a:t>
            </a:r>
            <a:endParaRPr lang="en-US" dirty="0"/>
          </a:p>
        </p:txBody>
      </p:sp>
    </p:spTree>
    <p:extLst>
      <p:ext uri="{BB962C8B-B14F-4D97-AF65-F5344CB8AC3E}">
        <p14:creationId xmlns:p14="http://schemas.microsoft.com/office/powerpoint/2010/main" val="2274313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generated with very high confidence">
            <a:extLst>
              <a:ext uri="{FF2B5EF4-FFF2-40B4-BE49-F238E27FC236}">
                <a16:creationId xmlns:a16="http://schemas.microsoft.com/office/drawing/2014/main" id="{5B05E658-34B2-4C41-BA47-9CFBBB782736}"/>
              </a:ext>
            </a:extLst>
          </p:cNvPr>
          <p:cNvPicPr>
            <a:picLocks noGrp="1" noChangeAspect="1"/>
          </p:cNvPicPr>
          <p:nvPr>
            <p:ph sz="quarter" idx="13"/>
          </p:nvPr>
        </p:nvPicPr>
        <p:blipFill>
          <a:blip r:embed="rId3"/>
          <a:stretch>
            <a:fillRect/>
          </a:stretch>
        </p:blipFill>
        <p:spPr>
          <a:xfrm>
            <a:off x="771656" y="1498733"/>
            <a:ext cx="8537312" cy="5146996"/>
          </a:xfrm>
        </p:spPr>
      </p:pic>
      <p:sp>
        <p:nvSpPr>
          <p:cNvPr id="4" name="Title 1">
            <a:extLst>
              <a:ext uri="{FF2B5EF4-FFF2-40B4-BE49-F238E27FC236}">
                <a16:creationId xmlns:a16="http://schemas.microsoft.com/office/drawing/2014/main" id="{588FCA88-04B2-4705-854F-5004C1E2A937}"/>
              </a:ext>
            </a:extLst>
          </p:cNvPr>
          <p:cNvSpPr txBox="1">
            <a:spLocks/>
          </p:cNvSpPr>
          <p:nvPr/>
        </p:nvSpPr>
        <p:spPr>
          <a:xfrm>
            <a:off x="62305" y="121326"/>
            <a:ext cx="8596380" cy="1062725"/>
          </a:xfrm>
          <a:prstGeom prst="rect">
            <a:avLst/>
          </a:prstGeom>
        </p:spPr>
        <p:txBody>
          <a:bodyPr vert="horz" lIns="100783" tIns="50392" rIns="100783" bIns="50392" rtlCol="0" anchor="ctr">
            <a:normAutofit/>
          </a:bodyPr>
          <a:lstStyle>
            <a:lvl1pPr algn="ctr" defTabSz="1007838" rtl="0" eaLnBrk="1" latinLnBrk="0" hangingPunct="1">
              <a:spcBef>
                <a:spcPct val="0"/>
              </a:spcBef>
              <a:buNone/>
              <a:defRPr sz="4900" kern="1200">
                <a:solidFill>
                  <a:schemeClr val="tx1"/>
                </a:solidFill>
                <a:latin typeface="+mj-lt"/>
                <a:ea typeface="+mj-ea"/>
                <a:cs typeface="+mj-cs"/>
              </a:defRPr>
            </a:lvl1pPr>
          </a:lstStyle>
          <a:p>
            <a:pPr algn="l"/>
            <a:r>
              <a:rPr lang="en-US" sz="5300" b="1"/>
              <a:t>F Layout</a:t>
            </a:r>
            <a:endParaRPr lang="en-US" dirty="0"/>
          </a:p>
        </p:txBody>
      </p:sp>
    </p:spTree>
    <p:extLst>
      <p:ext uri="{BB962C8B-B14F-4D97-AF65-F5344CB8AC3E}">
        <p14:creationId xmlns:p14="http://schemas.microsoft.com/office/powerpoint/2010/main" val="2950103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ell phone&#10;&#10;Description generated with very high confidence">
            <a:extLst>
              <a:ext uri="{FF2B5EF4-FFF2-40B4-BE49-F238E27FC236}">
                <a16:creationId xmlns:a16="http://schemas.microsoft.com/office/drawing/2014/main" id="{E70F7B31-06FD-4FED-97C9-4A9DAF4F77CD}"/>
              </a:ext>
            </a:extLst>
          </p:cNvPr>
          <p:cNvPicPr>
            <a:picLocks noGrp="1" noChangeAspect="1"/>
          </p:cNvPicPr>
          <p:nvPr>
            <p:ph sz="quarter" idx="13"/>
          </p:nvPr>
        </p:nvPicPr>
        <p:blipFill>
          <a:blip r:embed="rId3"/>
          <a:stretch>
            <a:fillRect/>
          </a:stretch>
        </p:blipFill>
        <p:spPr>
          <a:xfrm>
            <a:off x="784677" y="1315425"/>
            <a:ext cx="8511269" cy="5330304"/>
          </a:xfrm>
        </p:spPr>
      </p:pic>
      <p:sp>
        <p:nvSpPr>
          <p:cNvPr id="4" name="Title 1">
            <a:extLst>
              <a:ext uri="{FF2B5EF4-FFF2-40B4-BE49-F238E27FC236}">
                <a16:creationId xmlns:a16="http://schemas.microsoft.com/office/drawing/2014/main" id="{533A8C19-BFAE-4B4F-9025-FD227A47578D}"/>
              </a:ext>
            </a:extLst>
          </p:cNvPr>
          <p:cNvSpPr>
            <a:spLocks noGrp="1"/>
          </p:cNvSpPr>
          <p:nvPr>
            <p:ph type="title"/>
          </p:nvPr>
        </p:nvSpPr>
        <p:spPr>
          <a:xfrm>
            <a:off x="62305" y="121326"/>
            <a:ext cx="8596380" cy="1062725"/>
          </a:xfrm>
        </p:spPr>
        <p:txBody>
          <a:bodyPr>
            <a:normAutofit/>
          </a:bodyPr>
          <a:lstStyle/>
          <a:p>
            <a:pPr algn="l"/>
            <a:r>
              <a:rPr lang="en-US" sz="5300" b="1" dirty="0"/>
              <a:t>F Layout</a:t>
            </a:r>
            <a:endParaRPr lang="en-US" dirty="0"/>
          </a:p>
        </p:txBody>
      </p:sp>
    </p:spTree>
    <p:extLst>
      <p:ext uri="{BB962C8B-B14F-4D97-AF65-F5344CB8AC3E}">
        <p14:creationId xmlns:p14="http://schemas.microsoft.com/office/powerpoint/2010/main" val="241177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64E49-BF24-45BA-A052-00967273431C}"/>
              </a:ext>
            </a:extLst>
          </p:cNvPr>
          <p:cNvSpPr>
            <a:spLocks noGrp="1"/>
          </p:cNvSpPr>
          <p:nvPr>
            <p:ph type="title"/>
          </p:nvPr>
        </p:nvSpPr>
        <p:spPr/>
        <p:txBody>
          <a:bodyPr/>
          <a:lstStyle/>
          <a:p>
            <a:pPr algn="l"/>
            <a:r>
              <a:rPr lang="en-US" dirty="0"/>
              <a:t>Example</a:t>
            </a:r>
          </a:p>
        </p:txBody>
      </p:sp>
      <p:pic>
        <p:nvPicPr>
          <p:cNvPr id="5" name="Content Placeholder 4" descr="A screenshot of a social media post&#10;&#10;Description generated with very high confidence">
            <a:extLst>
              <a:ext uri="{FF2B5EF4-FFF2-40B4-BE49-F238E27FC236}">
                <a16:creationId xmlns:a16="http://schemas.microsoft.com/office/drawing/2014/main" id="{09FA6902-2390-43F2-BDCF-40FC3DEE0496}"/>
              </a:ext>
            </a:extLst>
          </p:cNvPr>
          <p:cNvPicPr>
            <a:picLocks noGrp="1" noChangeAspect="1"/>
          </p:cNvPicPr>
          <p:nvPr>
            <p:ph sz="quarter" idx="13"/>
          </p:nvPr>
        </p:nvPicPr>
        <p:blipFill>
          <a:blip r:embed="rId2"/>
          <a:stretch>
            <a:fillRect/>
          </a:stretch>
        </p:blipFill>
        <p:spPr>
          <a:xfrm>
            <a:off x="1284045" y="1562683"/>
            <a:ext cx="7512534" cy="4983314"/>
          </a:xfrm>
        </p:spPr>
      </p:pic>
    </p:spTree>
    <p:extLst>
      <p:ext uri="{BB962C8B-B14F-4D97-AF65-F5344CB8AC3E}">
        <p14:creationId xmlns:p14="http://schemas.microsoft.com/office/powerpoint/2010/main" val="4085856205"/>
      </p:ext>
    </p:extLst>
  </p:cSld>
  <p:clrMapOvr>
    <a:masterClrMapping/>
  </p:clrMapOvr>
  <p:transition spd="slow">
    <p:split orient="vert"/>
  </p:transition>
</p:sld>
</file>

<file path=ppt/slides/slide8.xml><?xml version="1.0" encoding="utf-8"?>
<p:sld xmlns:a="http://schemas.openxmlformats.org/drawingml/2006/main" xmlns:r="http://schemas.openxmlformats.org/officeDocument/2006/relationships" xmlns:p="http://schemas.openxmlformats.org/presentationml/2006/main">
  <p:cSld name="Principles for Design">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A61C62FA-46C1-4C3B-AC34-0267149F23FA}" type="slidenum">
              <a:t>8</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Principles for Design</a:t>
            </a:r>
          </a:p>
        </p:txBody>
      </p:sp>
      <p:sp>
        <p:nvSpPr>
          <p:cNvPr id="5" name="Text Placeholder 4"/>
          <p:cNvSpPr txBox="1">
            <a:spLocks noGrp="1"/>
          </p:cNvSpPr>
          <p:nvPr>
            <p:ph idx="1"/>
          </p:nvPr>
        </p:nvSpPr>
        <p:spPr/>
        <p:txBody>
          <a:bodyPr wrap="square" lIns="91440" tIns="45720" rIns="91440" bIns="45720" anchor="t" anchorCtr="0">
            <a:noAutofit/>
          </a:bodyPr>
          <a:lstStyle/>
          <a:p>
            <a:pPr lvl="0" hangingPunct="1">
              <a:lnSpc>
                <a:spcPct val="150000"/>
              </a:lnSpc>
              <a:spcBef>
                <a:spcPts val="598"/>
              </a:spcBef>
              <a:spcAft>
                <a:spcPts val="0"/>
              </a:spcAft>
              <a:buClr>
                <a:srgbClr val="000000"/>
              </a:buClr>
              <a:buSzPct val="80000"/>
              <a:buAutoNum type="arabicPeriod"/>
            </a:pPr>
            <a:r>
              <a:rPr lang="x-none" sz="4400"/>
              <a:t>Visibility</a:t>
            </a:r>
          </a:p>
          <a:p>
            <a:pPr lvl="0" hangingPunct="1">
              <a:lnSpc>
                <a:spcPct val="150000"/>
              </a:lnSpc>
              <a:spcBef>
                <a:spcPts val="598"/>
              </a:spcBef>
              <a:spcAft>
                <a:spcPts val="0"/>
              </a:spcAft>
              <a:buClr>
                <a:srgbClr val="000000"/>
              </a:buClr>
              <a:buSzPct val="80000"/>
              <a:buAutoNum type="arabicPeriod"/>
            </a:pPr>
            <a:r>
              <a:rPr lang="x-none" sz="4400"/>
              <a:t>Affordance</a:t>
            </a:r>
          </a:p>
          <a:p>
            <a:pPr lvl="0" hangingPunct="1">
              <a:lnSpc>
                <a:spcPct val="150000"/>
              </a:lnSpc>
              <a:spcBef>
                <a:spcPts val="598"/>
              </a:spcBef>
              <a:spcAft>
                <a:spcPts val="0"/>
              </a:spcAft>
              <a:buClr>
                <a:srgbClr val="000000"/>
              </a:buClr>
              <a:buSzPct val="80000"/>
              <a:buAutoNum type="arabicPeriod"/>
            </a:pPr>
            <a:r>
              <a:rPr lang="x-none" sz="4400"/>
              <a:t>Constraint</a:t>
            </a:r>
          </a:p>
          <a:p>
            <a:pPr lvl="0" hangingPunct="1">
              <a:lnSpc>
                <a:spcPct val="150000"/>
              </a:lnSpc>
              <a:spcBef>
                <a:spcPts val="598"/>
              </a:spcBef>
              <a:spcAft>
                <a:spcPts val="0"/>
              </a:spcAft>
              <a:buClr>
                <a:srgbClr val="000000"/>
              </a:buClr>
              <a:buSzPct val="80000"/>
              <a:buAutoNum type="arabicPeriod"/>
            </a:pPr>
            <a:r>
              <a:rPr lang="x-none" sz="4400"/>
              <a:t>Mapping</a:t>
            </a:r>
          </a:p>
          <a:p>
            <a:pPr lvl="0" hangingPunct="1">
              <a:lnSpc>
                <a:spcPct val="150000"/>
              </a:lnSpc>
              <a:spcBef>
                <a:spcPts val="598"/>
              </a:spcBef>
              <a:spcAft>
                <a:spcPts val="0"/>
              </a:spcAft>
              <a:buClr>
                <a:srgbClr val="000000"/>
              </a:buClr>
              <a:buSzPct val="80000"/>
              <a:buAutoNum type="arabicPeriod"/>
            </a:pPr>
            <a:r>
              <a:rPr lang="x-none" sz="4400"/>
              <a:t>Feedback</a:t>
            </a:r>
          </a:p>
        </p:txBody>
      </p:sp>
      <p:pic>
        <p:nvPicPr>
          <p:cNvPr id="6" name="Picture 7"/>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5000"/>
                    </a14:imgEffect>
                  </a14:imgLayer>
                </a14:imgProps>
              </a:ext>
            </a:extLst>
          </a:blip>
          <a:srcRect/>
          <a:stretch>
            <a:fillRect/>
          </a:stretch>
        </p:blipFill>
        <p:spPr>
          <a:xfrm>
            <a:off x="5670000" y="1348840"/>
            <a:ext cx="3701159" cy="568764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317D9-DDA3-4E7A-9344-31D612CA4A38}"/>
              </a:ext>
            </a:extLst>
          </p:cNvPr>
          <p:cNvSpPr>
            <a:spLocks noGrp="1"/>
          </p:cNvSpPr>
          <p:nvPr>
            <p:ph type="title"/>
          </p:nvPr>
        </p:nvSpPr>
        <p:spPr/>
        <p:txBody>
          <a:bodyPr/>
          <a:lstStyle/>
          <a:p>
            <a:pPr algn="l"/>
            <a:r>
              <a:rPr lang="en-US" dirty="0"/>
              <a:t>Example</a:t>
            </a:r>
          </a:p>
        </p:txBody>
      </p:sp>
      <p:pic>
        <p:nvPicPr>
          <p:cNvPr id="5" name="Content Placeholder 4" descr="A screenshot of a cell phone&#10;&#10;Description generated with high confidence">
            <a:extLst>
              <a:ext uri="{FF2B5EF4-FFF2-40B4-BE49-F238E27FC236}">
                <a16:creationId xmlns:a16="http://schemas.microsoft.com/office/drawing/2014/main" id="{7F58AC7F-9195-4738-9C33-F3BD96B2FBF6}"/>
              </a:ext>
            </a:extLst>
          </p:cNvPr>
          <p:cNvPicPr>
            <a:picLocks noGrp="1" noChangeAspect="1"/>
          </p:cNvPicPr>
          <p:nvPr>
            <p:ph sz="quarter" idx="13"/>
          </p:nvPr>
        </p:nvPicPr>
        <p:blipFill>
          <a:blip r:embed="rId2"/>
          <a:stretch>
            <a:fillRect/>
          </a:stretch>
        </p:blipFill>
        <p:spPr>
          <a:xfrm>
            <a:off x="1228267" y="1562683"/>
            <a:ext cx="7624090" cy="5260622"/>
          </a:xfrm>
        </p:spPr>
      </p:pic>
    </p:spTree>
    <p:extLst>
      <p:ext uri="{BB962C8B-B14F-4D97-AF65-F5344CB8AC3E}">
        <p14:creationId xmlns:p14="http://schemas.microsoft.com/office/powerpoint/2010/main" val="240899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F2F5C-7845-4F7A-96DE-280A3D848C47}"/>
              </a:ext>
            </a:extLst>
          </p:cNvPr>
          <p:cNvSpPr>
            <a:spLocks noGrp="1"/>
          </p:cNvSpPr>
          <p:nvPr>
            <p:ph type="title"/>
          </p:nvPr>
        </p:nvSpPr>
        <p:spPr/>
        <p:txBody>
          <a:bodyPr/>
          <a:lstStyle/>
          <a:p>
            <a:pPr algn="l"/>
            <a:r>
              <a:rPr lang="en-US" dirty="0"/>
              <a:t>Example</a:t>
            </a:r>
          </a:p>
        </p:txBody>
      </p:sp>
      <p:pic>
        <p:nvPicPr>
          <p:cNvPr id="5" name="Content Placeholder 4" descr="A screenshot of a social media post&#10;&#10;Description generated with very high confidence">
            <a:extLst>
              <a:ext uri="{FF2B5EF4-FFF2-40B4-BE49-F238E27FC236}">
                <a16:creationId xmlns:a16="http://schemas.microsoft.com/office/drawing/2014/main" id="{79330129-3EE1-4521-B5C2-74F1635F2073}"/>
              </a:ext>
            </a:extLst>
          </p:cNvPr>
          <p:cNvPicPr>
            <a:picLocks noGrp="1" noChangeAspect="1"/>
          </p:cNvPicPr>
          <p:nvPr>
            <p:ph sz="quarter" idx="13"/>
          </p:nvPr>
        </p:nvPicPr>
        <p:blipFill>
          <a:blip r:embed="rId2"/>
          <a:stretch>
            <a:fillRect/>
          </a:stretch>
        </p:blipFill>
        <p:spPr>
          <a:xfrm>
            <a:off x="1352691" y="1562683"/>
            <a:ext cx="7375242" cy="4892244"/>
          </a:xfrm>
        </p:spPr>
      </p:pic>
    </p:spTree>
    <p:extLst>
      <p:ext uri="{BB962C8B-B14F-4D97-AF65-F5344CB8AC3E}">
        <p14:creationId xmlns:p14="http://schemas.microsoft.com/office/powerpoint/2010/main" val="20454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23CA7-0C25-4252-8D36-5FA16C54AD0F}"/>
              </a:ext>
            </a:extLst>
          </p:cNvPr>
          <p:cNvSpPr>
            <a:spLocks noGrp="1"/>
          </p:cNvSpPr>
          <p:nvPr>
            <p:ph type="title"/>
          </p:nvPr>
        </p:nvSpPr>
        <p:spPr/>
        <p:txBody>
          <a:bodyPr/>
          <a:lstStyle/>
          <a:p>
            <a:pPr algn="l"/>
            <a:r>
              <a:rPr lang="en-US" dirty="0">
                <a:latin typeface="Arial" panose="020B0604020202020204" pitchFamily="34" charset="0"/>
                <a:cs typeface="Arial" panose="020B0604020202020204" pitchFamily="34" charset="0"/>
              </a:rPr>
              <a:t>Z Order Layout</a:t>
            </a:r>
          </a:p>
        </p:txBody>
      </p:sp>
      <p:pic>
        <p:nvPicPr>
          <p:cNvPr id="5" name="Content Placeholder 4" descr="A picture containing screenshot, tree, text&#10;&#10;Description generated with very high confidence">
            <a:extLst>
              <a:ext uri="{FF2B5EF4-FFF2-40B4-BE49-F238E27FC236}">
                <a16:creationId xmlns:a16="http://schemas.microsoft.com/office/drawing/2014/main" id="{6B7047CD-E83A-4C9B-9AC7-3E34F7F69D65}"/>
              </a:ext>
            </a:extLst>
          </p:cNvPr>
          <p:cNvPicPr>
            <a:picLocks noGrp="1" noChangeAspect="1"/>
          </p:cNvPicPr>
          <p:nvPr>
            <p:ph sz="quarter" idx="13"/>
          </p:nvPr>
        </p:nvPicPr>
        <p:blipFill>
          <a:blip r:embed="rId2"/>
          <a:stretch>
            <a:fillRect/>
          </a:stretch>
        </p:blipFill>
        <p:spPr>
          <a:xfrm>
            <a:off x="1082234" y="1562683"/>
            <a:ext cx="8229946" cy="4864243"/>
          </a:xfrm>
        </p:spPr>
      </p:pic>
    </p:spTree>
    <p:extLst>
      <p:ext uri="{BB962C8B-B14F-4D97-AF65-F5344CB8AC3E}">
        <p14:creationId xmlns:p14="http://schemas.microsoft.com/office/powerpoint/2010/main" val="2246879519"/>
      </p:ext>
    </p:extLst>
  </p:cSld>
  <p:clrMapOvr>
    <a:masterClrMapping/>
  </p:clrMapOvr>
  <p:transition spd="slow">
    <p:cove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generated with very high confidence">
            <a:extLst>
              <a:ext uri="{FF2B5EF4-FFF2-40B4-BE49-F238E27FC236}">
                <a16:creationId xmlns:a16="http://schemas.microsoft.com/office/drawing/2014/main" id="{F86AF7B6-CFC1-41CF-9AC6-CF58D01B9333}"/>
              </a:ext>
            </a:extLst>
          </p:cNvPr>
          <p:cNvPicPr>
            <a:picLocks noChangeAspect="1"/>
          </p:cNvPicPr>
          <p:nvPr/>
        </p:nvPicPr>
        <p:blipFill>
          <a:blip r:embed="rId3"/>
          <a:stretch>
            <a:fillRect/>
          </a:stretch>
        </p:blipFill>
        <p:spPr>
          <a:xfrm>
            <a:off x="1277466" y="1220619"/>
            <a:ext cx="6638625" cy="5962875"/>
          </a:xfrm>
          <a:prstGeom prst="rect">
            <a:avLst/>
          </a:prstGeom>
        </p:spPr>
      </p:pic>
      <p:sp>
        <p:nvSpPr>
          <p:cNvPr id="2" name="Rectangle 1">
            <a:extLst>
              <a:ext uri="{FF2B5EF4-FFF2-40B4-BE49-F238E27FC236}">
                <a16:creationId xmlns:a16="http://schemas.microsoft.com/office/drawing/2014/main" id="{BE4085A0-652F-4CC9-AC19-374AD3E65FEE}"/>
              </a:ext>
            </a:extLst>
          </p:cNvPr>
          <p:cNvSpPr/>
          <p:nvPr/>
        </p:nvSpPr>
        <p:spPr>
          <a:xfrm>
            <a:off x="567036" y="376181"/>
            <a:ext cx="8864347" cy="830997"/>
          </a:xfrm>
          <a:prstGeom prst="rect">
            <a:avLst/>
          </a:prstGeom>
        </p:spPr>
        <p:txBody>
          <a:bodyPr wrap="square">
            <a:spAutoFit/>
          </a:bodyPr>
          <a:lstStyle/>
          <a:p>
            <a:r>
              <a:rPr lang="en-US" sz="4800" dirty="0">
                <a:latin typeface="Arial" panose="020B0604020202020204" pitchFamily="34" charset="0"/>
                <a:cs typeface="Arial" panose="020B0604020202020204" pitchFamily="34" charset="0"/>
              </a:rPr>
              <a:t>Z Order Layout</a:t>
            </a:r>
            <a:endParaRPr lang="en-US" sz="4800" dirty="0"/>
          </a:p>
        </p:txBody>
      </p:sp>
    </p:spTree>
    <p:extLst>
      <p:ext uri="{BB962C8B-B14F-4D97-AF65-F5344CB8AC3E}">
        <p14:creationId xmlns:p14="http://schemas.microsoft.com/office/powerpoint/2010/main" val="178662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F6768-44DB-4B90-9B3F-EFF3D9B31B6B}"/>
              </a:ext>
            </a:extLst>
          </p:cNvPr>
          <p:cNvSpPr>
            <a:spLocks noGrp="1"/>
          </p:cNvSpPr>
          <p:nvPr>
            <p:ph type="title"/>
          </p:nvPr>
        </p:nvSpPr>
        <p:spPr/>
        <p:txBody>
          <a:bodyPr>
            <a:normAutofit/>
          </a:bodyPr>
          <a:lstStyle/>
          <a:p>
            <a:pPr algn="l"/>
            <a:r>
              <a:rPr lang="en-US" sz="5400" dirty="0">
                <a:latin typeface="Arial" panose="020B0604020202020204" pitchFamily="34" charset="0"/>
                <a:cs typeface="Arial" panose="020B0604020202020204" pitchFamily="34" charset="0"/>
              </a:rPr>
              <a:t>Z Order Layout</a:t>
            </a:r>
            <a:endParaRPr lang="en-US" dirty="0"/>
          </a:p>
        </p:txBody>
      </p:sp>
      <p:pic>
        <p:nvPicPr>
          <p:cNvPr id="5" name="Content Placeholder 4" descr="A screenshot of a social media post&#10;&#10;Description generated with very high confidence">
            <a:extLst>
              <a:ext uri="{FF2B5EF4-FFF2-40B4-BE49-F238E27FC236}">
                <a16:creationId xmlns:a16="http://schemas.microsoft.com/office/drawing/2014/main" id="{DCCD2795-C95C-4B9F-8F67-EC37289D71B8}"/>
              </a:ext>
            </a:extLst>
          </p:cNvPr>
          <p:cNvPicPr>
            <a:picLocks noGrp="1" noChangeAspect="1"/>
          </p:cNvPicPr>
          <p:nvPr>
            <p:ph sz="quarter" idx="13"/>
          </p:nvPr>
        </p:nvPicPr>
        <p:blipFill>
          <a:blip r:embed="rId2"/>
          <a:stretch>
            <a:fillRect/>
          </a:stretch>
        </p:blipFill>
        <p:spPr>
          <a:xfrm>
            <a:off x="776267" y="1562683"/>
            <a:ext cx="8528089" cy="4933712"/>
          </a:xfrm>
        </p:spPr>
      </p:pic>
    </p:spTree>
    <p:extLst>
      <p:ext uri="{BB962C8B-B14F-4D97-AF65-F5344CB8AC3E}">
        <p14:creationId xmlns:p14="http://schemas.microsoft.com/office/powerpoint/2010/main" val="644562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C95ED-7786-4C92-8C54-B0A552490EE5}"/>
              </a:ext>
            </a:extLst>
          </p:cNvPr>
          <p:cNvSpPr>
            <a:spLocks noGrp="1"/>
          </p:cNvSpPr>
          <p:nvPr>
            <p:ph type="title"/>
          </p:nvPr>
        </p:nvSpPr>
        <p:spPr/>
        <p:txBody>
          <a:bodyPr>
            <a:normAutofit/>
          </a:bodyPr>
          <a:lstStyle/>
          <a:p>
            <a:pPr algn="l"/>
            <a:r>
              <a:rPr lang="en-US" sz="5400" dirty="0">
                <a:latin typeface="Arial" panose="020B0604020202020204" pitchFamily="34" charset="0"/>
                <a:cs typeface="Arial" panose="020B0604020202020204" pitchFamily="34" charset="0"/>
              </a:rPr>
              <a:t>Z Order Layout</a:t>
            </a:r>
            <a:endParaRPr lang="en-US" dirty="0"/>
          </a:p>
        </p:txBody>
      </p:sp>
      <p:pic>
        <p:nvPicPr>
          <p:cNvPr id="5" name="Content Placeholder 4">
            <a:extLst>
              <a:ext uri="{FF2B5EF4-FFF2-40B4-BE49-F238E27FC236}">
                <a16:creationId xmlns:a16="http://schemas.microsoft.com/office/drawing/2014/main" id="{3292302B-9494-41CA-9476-70C649DC9D79}"/>
              </a:ext>
            </a:extLst>
          </p:cNvPr>
          <p:cNvPicPr>
            <a:picLocks noGrp="1" noChangeAspect="1"/>
          </p:cNvPicPr>
          <p:nvPr>
            <p:ph sz="quarter" idx="13"/>
          </p:nvPr>
        </p:nvPicPr>
        <p:blipFill>
          <a:blip r:embed="rId2"/>
          <a:stretch>
            <a:fillRect/>
          </a:stretch>
        </p:blipFill>
        <p:spPr>
          <a:xfrm>
            <a:off x="939044" y="1562683"/>
            <a:ext cx="8202536" cy="4890368"/>
          </a:xfrm>
        </p:spPr>
      </p:pic>
    </p:spTree>
    <p:extLst>
      <p:ext uri="{BB962C8B-B14F-4D97-AF65-F5344CB8AC3E}">
        <p14:creationId xmlns:p14="http://schemas.microsoft.com/office/powerpoint/2010/main" val="1374859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63FB-4B5B-4FF9-9BC5-D1C546C4B592}"/>
              </a:ext>
            </a:extLst>
          </p:cNvPr>
          <p:cNvSpPr>
            <a:spLocks noGrp="1"/>
          </p:cNvSpPr>
          <p:nvPr>
            <p:ph type="title"/>
          </p:nvPr>
        </p:nvSpPr>
        <p:spPr/>
        <p:txBody>
          <a:bodyPr>
            <a:normAutofit/>
          </a:bodyPr>
          <a:lstStyle/>
          <a:p>
            <a:pPr algn="l"/>
            <a:r>
              <a:rPr lang="en-US" dirty="0" err="1">
                <a:latin typeface="Arial" panose="020B0604020202020204" pitchFamily="34" charset="0"/>
                <a:cs typeface="Arial" panose="020B0604020202020204" pitchFamily="34" charset="0"/>
              </a:rPr>
              <a:t>ZigZag</a:t>
            </a:r>
            <a:r>
              <a:rPr lang="en-US" dirty="0">
                <a:latin typeface="Arial" panose="020B0604020202020204" pitchFamily="34" charset="0"/>
                <a:cs typeface="Arial" panose="020B0604020202020204" pitchFamily="34" charset="0"/>
              </a:rPr>
              <a:t> Order Layout</a:t>
            </a:r>
          </a:p>
        </p:txBody>
      </p:sp>
      <p:pic>
        <p:nvPicPr>
          <p:cNvPr id="5" name="Content Placeholder 4" descr="A picture containing sky, object&#10;&#10;Description generated with very high confidence">
            <a:extLst>
              <a:ext uri="{FF2B5EF4-FFF2-40B4-BE49-F238E27FC236}">
                <a16:creationId xmlns:a16="http://schemas.microsoft.com/office/drawing/2014/main" id="{59D2B8A0-B6D8-4B44-BDA3-66BDD666F970}"/>
              </a:ext>
            </a:extLst>
          </p:cNvPr>
          <p:cNvPicPr>
            <a:picLocks noGrp="1" noChangeAspect="1"/>
          </p:cNvPicPr>
          <p:nvPr>
            <p:ph sz="quarter" idx="13"/>
          </p:nvPr>
        </p:nvPicPr>
        <p:blipFill>
          <a:blip r:embed="rId2"/>
          <a:stretch>
            <a:fillRect/>
          </a:stretch>
        </p:blipFill>
        <p:spPr>
          <a:xfrm>
            <a:off x="2038636" y="1874923"/>
            <a:ext cx="6942515" cy="4911751"/>
          </a:xfrm>
        </p:spPr>
      </p:pic>
    </p:spTree>
    <p:extLst>
      <p:ext uri="{BB962C8B-B14F-4D97-AF65-F5344CB8AC3E}">
        <p14:creationId xmlns:p14="http://schemas.microsoft.com/office/powerpoint/2010/main" val="382047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C32BF-39B1-48AE-8889-D6208CDD800E}"/>
              </a:ext>
            </a:extLst>
          </p:cNvPr>
          <p:cNvSpPr>
            <a:spLocks noGrp="1"/>
          </p:cNvSpPr>
          <p:nvPr>
            <p:ph type="title"/>
          </p:nvPr>
        </p:nvSpPr>
        <p:spPr/>
        <p:txBody>
          <a:bodyPr/>
          <a:lstStyle/>
          <a:p>
            <a:pPr algn="l"/>
            <a:r>
              <a:rPr lang="en-US" dirty="0" err="1">
                <a:latin typeface="Arial" panose="020B0604020202020204" pitchFamily="34" charset="0"/>
                <a:cs typeface="Arial" panose="020B0604020202020204" pitchFamily="34" charset="0"/>
              </a:rPr>
              <a:t>ZigZag</a:t>
            </a:r>
            <a:r>
              <a:rPr lang="en-US" dirty="0">
                <a:latin typeface="Arial" panose="020B0604020202020204" pitchFamily="34" charset="0"/>
                <a:cs typeface="Arial" panose="020B0604020202020204" pitchFamily="34" charset="0"/>
              </a:rPr>
              <a:t> Order Layout</a:t>
            </a:r>
            <a:endParaRPr lang="en-US" dirty="0"/>
          </a:p>
        </p:txBody>
      </p:sp>
      <p:pic>
        <p:nvPicPr>
          <p:cNvPr id="5" name="Content Placeholder 4" descr="A screenshot of a cell phone&#10;&#10;Description generated with very high confidence">
            <a:extLst>
              <a:ext uri="{FF2B5EF4-FFF2-40B4-BE49-F238E27FC236}">
                <a16:creationId xmlns:a16="http://schemas.microsoft.com/office/drawing/2014/main" id="{A27C8E00-9BE3-4E5F-B66D-B489CA74EEA7}"/>
              </a:ext>
            </a:extLst>
          </p:cNvPr>
          <p:cNvPicPr>
            <a:picLocks noGrp="1" noChangeAspect="1"/>
          </p:cNvPicPr>
          <p:nvPr>
            <p:ph sz="quarter" idx="13"/>
          </p:nvPr>
        </p:nvPicPr>
        <p:blipFill>
          <a:blip r:embed="rId2"/>
          <a:stretch>
            <a:fillRect/>
          </a:stretch>
        </p:blipFill>
        <p:spPr>
          <a:xfrm>
            <a:off x="261831" y="2126644"/>
            <a:ext cx="4408513" cy="3306385"/>
          </a:xfrm>
        </p:spPr>
      </p:pic>
      <p:pic>
        <p:nvPicPr>
          <p:cNvPr id="7" name="Picture 6" descr="A screenshot of a social media post&#10;&#10;Description generated with very high confidence">
            <a:extLst>
              <a:ext uri="{FF2B5EF4-FFF2-40B4-BE49-F238E27FC236}">
                <a16:creationId xmlns:a16="http://schemas.microsoft.com/office/drawing/2014/main" id="{436BC811-D4AD-4341-BFB7-FB43E5750CC4}"/>
              </a:ext>
            </a:extLst>
          </p:cNvPr>
          <p:cNvPicPr>
            <a:picLocks noChangeAspect="1"/>
          </p:cNvPicPr>
          <p:nvPr/>
        </p:nvPicPr>
        <p:blipFill>
          <a:blip r:embed="rId3"/>
          <a:stretch>
            <a:fillRect/>
          </a:stretch>
        </p:blipFill>
        <p:spPr>
          <a:xfrm>
            <a:off x="5091939" y="2153876"/>
            <a:ext cx="4726855" cy="3306391"/>
          </a:xfrm>
          <a:prstGeom prst="rect">
            <a:avLst/>
          </a:prstGeom>
        </p:spPr>
      </p:pic>
      <p:cxnSp>
        <p:nvCxnSpPr>
          <p:cNvPr id="9" name="Straight Arrow Connector 8">
            <a:extLst>
              <a:ext uri="{FF2B5EF4-FFF2-40B4-BE49-F238E27FC236}">
                <a16:creationId xmlns:a16="http://schemas.microsoft.com/office/drawing/2014/main" id="{D7372B75-7716-4076-88A5-DA9CE138A05E}"/>
              </a:ext>
            </a:extLst>
          </p:cNvPr>
          <p:cNvCxnSpPr/>
          <p:nvPr/>
        </p:nvCxnSpPr>
        <p:spPr>
          <a:xfrm>
            <a:off x="4042750" y="3433316"/>
            <a:ext cx="95555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67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7F79A02E-0C85-447B-ABFA-461E484CCA57}"/>
              </a:ext>
            </a:extLst>
          </p:cNvPr>
          <p:cNvPicPr>
            <a:picLocks noChangeAspect="1"/>
          </p:cNvPicPr>
          <p:nvPr/>
        </p:nvPicPr>
        <p:blipFill>
          <a:blip r:embed="rId3"/>
          <a:stretch>
            <a:fillRect/>
          </a:stretch>
        </p:blipFill>
        <p:spPr>
          <a:xfrm>
            <a:off x="1043714" y="1384663"/>
            <a:ext cx="8408138" cy="5434148"/>
          </a:xfrm>
          <a:prstGeom prst="rect">
            <a:avLst/>
          </a:prstGeom>
        </p:spPr>
      </p:pic>
      <p:sp>
        <p:nvSpPr>
          <p:cNvPr id="4" name="Title 1">
            <a:extLst>
              <a:ext uri="{FF2B5EF4-FFF2-40B4-BE49-F238E27FC236}">
                <a16:creationId xmlns:a16="http://schemas.microsoft.com/office/drawing/2014/main" id="{753A3AA0-FC0F-4ADA-BE8F-E3ACCC68452F}"/>
              </a:ext>
            </a:extLst>
          </p:cNvPr>
          <p:cNvSpPr>
            <a:spLocks noGrp="1"/>
          </p:cNvSpPr>
          <p:nvPr>
            <p:ph sz="quarter" idx="13"/>
          </p:nvPr>
        </p:nvSpPr>
        <p:spPr>
          <a:xfrm>
            <a:off x="442186" y="393700"/>
            <a:ext cx="8594725" cy="990963"/>
          </a:xfrm>
        </p:spPr>
        <p:txBody>
          <a:bodyPr>
            <a:normAutofit/>
          </a:bodyPr>
          <a:lstStyle/>
          <a:p>
            <a:pPr marL="0" indent="0" algn="l">
              <a:buNone/>
            </a:pPr>
            <a:r>
              <a:rPr lang="en-US" sz="4800" dirty="0">
                <a:latin typeface="Arial" panose="020B0604020202020204" pitchFamily="34" charset="0"/>
                <a:cs typeface="Arial" panose="020B0604020202020204" pitchFamily="34" charset="0"/>
              </a:rPr>
              <a:t>Example</a:t>
            </a:r>
          </a:p>
        </p:txBody>
      </p:sp>
    </p:spTree>
    <p:extLst>
      <p:ext uri="{BB962C8B-B14F-4D97-AF65-F5344CB8AC3E}">
        <p14:creationId xmlns:p14="http://schemas.microsoft.com/office/powerpoint/2010/main" val="7808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35E9A-8E25-4480-B1E6-7314D4939ECC}"/>
              </a:ext>
            </a:extLst>
          </p:cNvPr>
          <p:cNvSpPr>
            <a:spLocks noGrp="1"/>
          </p:cNvSpPr>
          <p:nvPr>
            <p:ph type="title"/>
          </p:nvPr>
        </p:nvSpPr>
        <p:spPr/>
        <p:txBody>
          <a:bodyPr>
            <a:normAutofit fontScale="90000"/>
          </a:bodyPr>
          <a:lstStyle/>
          <a:p>
            <a:pPr algn="l"/>
            <a:r>
              <a:rPr lang="en-US" sz="5400" dirty="0">
                <a:latin typeface="Arial" panose="020B0604020202020204" pitchFamily="34" charset="0"/>
                <a:cs typeface="Arial" panose="020B0604020202020204" pitchFamily="34" charset="0"/>
              </a:rPr>
              <a:t>Example</a:t>
            </a:r>
            <a:br>
              <a:rPr lang="en-US" sz="5400" dirty="0">
                <a:latin typeface="Arial" panose="020B0604020202020204" pitchFamily="34" charset="0"/>
                <a:cs typeface="Arial" panose="020B0604020202020204" pitchFamily="34" charset="0"/>
              </a:rPr>
            </a:br>
            <a:endParaRPr lang="en-US" dirty="0"/>
          </a:p>
        </p:txBody>
      </p:sp>
      <p:pic>
        <p:nvPicPr>
          <p:cNvPr id="5" name="Content Placeholder 4" descr="A screenshot of a cell phone&#10;&#10;Description generated with very high confidence">
            <a:extLst>
              <a:ext uri="{FF2B5EF4-FFF2-40B4-BE49-F238E27FC236}">
                <a16:creationId xmlns:a16="http://schemas.microsoft.com/office/drawing/2014/main" id="{1A6FADD2-B7AE-4725-9132-D451990EA993}"/>
              </a:ext>
            </a:extLst>
          </p:cNvPr>
          <p:cNvPicPr>
            <a:picLocks noGrp="1" noChangeAspect="1"/>
          </p:cNvPicPr>
          <p:nvPr>
            <p:ph sz="quarter" idx="13"/>
          </p:nvPr>
        </p:nvPicPr>
        <p:blipFill>
          <a:blip r:embed="rId3"/>
          <a:stretch>
            <a:fillRect/>
          </a:stretch>
        </p:blipFill>
        <p:spPr>
          <a:xfrm>
            <a:off x="2035553" y="1036342"/>
            <a:ext cx="6009518" cy="6220596"/>
          </a:xfrm>
        </p:spPr>
      </p:pic>
    </p:spTree>
    <p:extLst>
      <p:ext uri="{BB962C8B-B14F-4D97-AF65-F5344CB8AC3E}">
        <p14:creationId xmlns:p14="http://schemas.microsoft.com/office/powerpoint/2010/main" val="309128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Visibility">
    <p:spTree>
      <p:nvGrpSpPr>
        <p:cNvPr id="1" name=""/>
        <p:cNvGrpSpPr/>
        <p:nvPr/>
      </p:nvGrpSpPr>
      <p:grpSpPr>
        <a:xfrm>
          <a:off x="0" y="0"/>
          <a:ext cx="0" cy="0"/>
          <a:chOff x="0" y="0"/>
          <a:chExt cx="0" cy="0"/>
        </a:xfrm>
      </p:grpSpPr>
      <p:sp>
        <p:nvSpPr>
          <p:cNvPr id="2" name="Footer Placeholder 4"/>
          <p:cNvSpPr/>
          <p:nvPr/>
        </p:nvSpPr>
        <p:spPr>
          <a:xfrm>
            <a:off x="1627199" y="7192440"/>
            <a:ext cx="714384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rtl="0" hangingPunct="0">
              <a:lnSpc>
                <a:spcPct val="100000"/>
              </a:lnSpc>
              <a:spcBef>
                <a:spcPts val="0"/>
              </a:spcBef>
              <a:spcAft>
                <a:spcPts val="0"/>
              </a:spcAft>
              <a:buNone/>
              <a:tabLst/>
            </a:pPr>
            <a:endParaRPr lang="de-DE" sz="1800" b="0" i="0" u="none" strike="noStrike" kern="1200">
              <a:ln>
                <a:noFill/>
              </a:ln>
              <a:latin typeface="Arial" pitchFamily="18"/>
              <a:ea typeface="Andale Sans UI" pitchFamily="2"/>
              <a:cs typeface="Tahoma" pitchFamily="2"/>
            </a:endParaRPr>
          </a:p>
        </p:txBody>
      </p:sp>
      <p:sp>
        <p:nvSpPr>
          <p:cNvPr id="3" name="Slide Number Placeholder 5"/>
          <p:cNvSpPr/>
          <p:nvPr/>
        </p:nvSpPr>
        <p:spPr>
          <a:xfrm>
            <a:off x="8930160" y="7223760"/>
            <a:ext cx="1002960" cy="52488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noAutofit/>
          </a:bodyPr>
          <a:lstStyle/>
          <a:p>
            <a:pPr marL="0" marR="0" lvl="0" indent="0" algn="r" rtl="0" hangingPunct="1">
              <a:lnSpc>
                <a:spcPct val="100000"/>
              </a:lnSpc>
              <a:spcBef>
                <a:spcPts val="0"/>
              </a:spcBef>
              <a:spcAft>
                <a:spcPts val="0"/>
              </a:spcAft>
              <a:buNone/>
              <a:tabLst/>
              <a:defRPr sz="1990"/>
            </a:pPr>
            <a:fld id="{2B8E3ADD-4BC3-41CB-8414-83C116009D42}" type="slidenum">
              <a:t>9</a:t>
            </a:fld>
            <a:endParaRPr lang="x-none" sz="1400" b="0" i="0" u="none" strike="noStrike" kern="1200">
              <a:ln>
                <a:noFill/>
              </a:ln>
              <a:latin typeface="Arial" pitchFamily="18"/>
              <a:ea typeface="Andale Sans UI" pitchFamily="2"/>
              <a:cs typeface="Tahoma" pitchFamily="2"/>
            </a:endParaRPr>
          </a:p>
        </p:txBody>
      </p:sp>
      <p:sp>
        <p:nvSpPr>
          <p:cNvPr id="4" name="Title 3"/>
          <p:cNvSpPr txBox="1">
            <a:spLocks noGrp="1"/>
          </p:cNvSpPr>
          <p:nvPr>
            <p:ph type="title"/>
          </p:nvPr>
        </p:nvSpPr>
        <p:spPr/>
        <p:txBody>
          <a:bodyPr wrap="square" lIns="91440" tIns="45720" rIns="91440" bIns="45720" anchorCtr="0">
            <a:noAutofit/>
          </a:bodyPr>
          <a:lstStyle/>
          <a:p>
            <a:pPr lvl="0" hangingPunct="1"/>
            <a:r>
              <a:rPr lang="x-none"/>
              <a:t>Visibility</a:t>
            </a:r>
          </a:p>
        </p:txBody>
      </p:sp>
      <p:sp>
        <p:nvSpPr>
          <p:cNvPr id="6" name="Rectangle 5"/>
          <p:cNvSpPr/>
          <p:nvPr/>
        </p:nvSpPr>
        <p:spPr>
          <a:xfrm>
            <a:off x="610870" y="1789809"/>
            <a:ext cx="8634730" cy="3046988"/>
          </a:xfrm>
          <a:prstGeom prst="rect">
            <a:avLst/>
          </a:prstGeom>
        </p:spPr>
        <p:txBody>
          <a:bodyPr wrap="square">
            <a:spAutoFit/>
          </a:bodyPr>
          <a:lstStyle/>
          <a:p>
            <a:pPr marL="457200" indent="-457200">
              <a:buFont typeface="Arial" pitchFamily="34" charset="0"/>
              <a:buChar char="•"/>
            </a:pPr>
            <a:r>
              <a:rPr lang="en-US" sz="3200" dirty="0"/>
              <a:t>The correct parts must be visible and they must convey the correct message</a:t>
            </a:r>
          </a:p>
          <a:p>
            <a:pPr marL="457200" indent="-457200">
              <a:buFont typeface="Arial" pitchFamily="34" charset="0"/>
              <a:buChar char="•"/>
            </a:pPr>
            <a:r>
              <a:rPr lang="en-US" sz="3200" dirty="0"/>
              <a:t>By looking at the system, users should know:</a:t>
            </a:r>
          </a:p>
          <a:p>
            <a:pPr marL="1371600" lvl="2" indent="-457200">
              <a:buFont typeface="Courier New" panose="02070309020205020404" pitchFamily="49" charset="0"/>
              <a:buChar char="o"/>
            </a:pPr>
            <a:r>
              <a:rPr lang="en-US" sz="3200" dirty="0"/>
              <a:t>Possible actions</a:t>
            </a:r>
          </a:p>
          <a:p>
            <a:pPr marL="1371600" lvl="2" indent="-457200">
              <a:buFont typeface="Courier New" panose="02070309020205020404" pitchFamily="49" charset="0"/>
              <a:buChar char="o"/>
            </a:pPr>
            <a:r>
              <a:rPr lang="en-US" sz="3200" dirty="0"/>
              <a:t>Results of their actions</a:t>
            </a:r>
          </a:p>
          <a:p>
            <a:pPr marL="1371600" lvl="2" indent="-457200">
              <a:buFont typeface="Courier New" panose="02070309020205020404" pitchFamily="49" charset="0"/>
              <a:buChar char="o"/>
            </a:pPr>
            <a:r>
              <a:rPr lang="en-US" sz="3200" dirty="0"/>
              <a:t>State of the system</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1B3DE-A6B9-4284-8975-C87C34A37378}"/>
              </a:ext>
            </a:extLst>
          </p:cNvPr>
          <p:cNvSpPr>
            <a:spLocks noGrp="1"/>
          </p:cNvSpPr>
          <p:nvPr>
            <p:ph type="title"/>
          </p:nvPr>
        </p:nvSpPr>
        <p:spPr/>
        <p:txBody>
          <a:bodyPr/>
          <a:lstStyle/>
          <a:p>
            <a:pPr algn="l"/>
            <a:r>
              <a:rPr lang="en-US" sz="5400" dirty="0">
                <a:latin typeface="Arial" panose="020B0604020202020204" pitchFamily="34" charset="0"/>
                <a:cs typeface="Arial" panose="020B0604020202020204" pitchFamily="34" charset="0"/>
              </a:rPr>
              <a:t>Example</a:t>
            </a:r>
            <a:endParaRPr lang="en-US" dirty="0"/>
          </a:p>
        </p:txBody>
      </p:sp>
      <p:pic>
        <p:nvPicPr>
          <p:cNvPr id="5" name="Content Placeholder 4" descr="A screenshot of a cell phone&#10;&#10;Description generated with very high confidence">
            <a:extLst>
              <a:ext uri="{FF2B5EF4-FFF2-40B4-BE49-F238E27FC236}">
                <a16:creationId xmlns:a16="http://schemas.microsoft.com/office/drawing/2014/main" id="{0DF9783A-45AA-4061-9674-801196CD59CC}"/>
              </a:ext>
            </a:extLst>
          </p:cNvPr>
          <p:cNvPicPr>
            <a:picLocks noGrp="1" noChangeAspect="1"/>
          </p:cNvPicPr>
          <p:nvPr>
            <p:ph sz="quarter" idx="13"/>
          </p:nvPr>
        </p:nvPicPr>
        <p:blipFill rotWithShape="1">
          <a:blip r:embed="rId2"/>
          <a:srcRect l="823" t="3676" r="-975" b="13970"/>
          <a:stretch/>
        </p:blipFill>
        <p:spPr>
          <a:xfrm>
            <a:off x="567036" y="2275666"/>
            <a:ext cx="4337874" cy="4456697"/>
          </a:xfrm>
        </p:spPr>
      </p:pic>
      <p:pic>
        <p:nvPicPr>
          <p:cNvPr id="6" name="Content Placeholder 4" descr="A screenshot of a social media post&#10;&#10;Description generated with very high confidence">
            <a:extLst>
              <a:ext uri="{FF2B5EF4-FFF2-40B4-BE49-F238E27FC236}">
                <a16:creationId xmlns:a16="http://schemas.microsoft.com/office/drawing/2014/main" id="{16249A50-B0B4-4AB3-B346-CAF75D74F425}"/>
              </a:ext>
            </a:extLst>
          </p:cNvPr>
          <p:cNvPicPr>
            <a:picLocks noChangeAspect="1"/>
          </p:cNvPicPr>
          <p:nvPr/>
        </p:nvPicPr>
        <p:blipFill>
          <a:blip r:embed="rId3"/>
          <a:stretch>
            <a:fillRect/>
          </a:stretch>
        </p:blipFill>
        <p:spPr>
          <a:xfrm>
            <a:off x="5757356" y="2275666"/>
            <a:ext cx="3756233" cy="4536281"/>
          </a:xfrm>
          <a:prstGeom prst="rect">
            <a:avLst/>
          </a:prstGeom>
        </p:spPr>
      </p:pic>
    </p:spTree>
    <p:extLst>
      <p:ext uri="{BB962C8B-B14F-4D97-AF65-F5344CB8AC3E}">
        <p14:creationId xmlns:p14="http://schemas.microsoft.com/office/powerpoint/2010/main" val="235433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90E91-D63D-4630-8502-F1D3F1898E0A}"/>
              </a:ext>
            </a:extLst>
          </p:cNvPr>
          <p:cNvSpPr>
            <a:spLocks noGrp="1"/>
          </p:cNvSpPr>
          <p:nvPr>
            <p:ph type="title"/>
          </p:nvPr>
        </p:nvSpPr>
        <p:spPr/>
        <p:txBody>
          <a:bodyPr/>
          <a:lstStyle/>
          <a:p>
            <a:pPr algn="l"/>
            <a:r>
              <a:rPr lang="en-US" sz="5400" dirty="0">
                <a:latin typeface="Arial" panose="020B0604020202020204" pitchFamily="34" charset="0"/>
                <a:cs typeface="Arial" panose="020B0604020202020204" pitchFamily="34" charset="0"/>
              </a:rPr>
              <a:t>Example</a:t>
            </a:r>
            <a:endParaRPr lang="en-US" dirty="0"/>
          </a:p>
        </p:txBody>
      </p:sp>
      <p:pic>
        <p:nvPicPr>
          <p:cNvPr id="5" name="Content Placeholder 4" descr="A close up of a device&#10;&#10;Description generated with high confidence">
            <a:extLst>
              <a:ext uri="{FF2B5EF4-FFF2-40B4-BE49-F238E27FC236}">
                <a16:creationId xmlns:a16="http://schemas.microsoft.com/office/drawing/2014/main" id="{2F58E339-328B-4C42-B5A5-1EFE397FBEED}"/>
              </a:ext>
            </a:extLst>
          </p:cNvPr>
          <p:cNvPicPr>
            <a:picLocks noGrp="1" noChangeAspect="1"/>
          </p:cNvPicPr>
          <p:nvPr>
            <p:ph sz="quarter" idx="13"/>
          </p:nvPr>
        </p:nvPicPr>
        <p:blipFill>
          <a:blip r:embed="rId3"/>
          <a:stretch>
            <a:fillRect/>
          </a:stretch>
        </p:blipFill>
        <p:spPr>
          <a:xfrm>
            <a:off x="3832931" y="0"/>
            <a:ext cx="5920607" cy="7256938"/>
          </a:xfrm>
        </p:spPr>
      </p:pic>
    </p:spTree>
    <p:extLst>
      <p:ext uri="{BB962C8B-B14F-4D97-AF65-F5344CB8AC3E}">
        <p14:creationId xmlns:p14="http://schemas.microsoft.com/office/powerpoint/2010/main" val="27900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A9F8-B9C0-4559-B431-FD5ADE6007B7}"/>
              </a:ext>
            </a:extLst>
          </p:cNvPr>
          <p:cNvSpPr>
            <a:spLocks noGrp="1"/>
          </p:cNvSpPr>
          <p:nvPr>
            <p:ph type="title"/>
          </p:nvPr>
        </p:nvSpPr>
        <p:spPr/>
        <p:txBody>
          <a:bodyPr/>
          <a:lstStyle/>
          <a:p>
            <a:r>
              <a:rPr lang="en-US" dirty="0"/>
              <a:t>Semiotics -- GUIs as signs</a:t>
            </a:r>
          </a:p>
        </p:txBody>
      </p:sp>
      <p:sp>
        <p:nvSpPr>
          <p:cNvPr id="3" name="Content Placeholder 2">
            <a:extLst>
              <a:ext uri="{FF2B5EF4-FFF2-40B4-BE49-F238E27FC236}">
                <a16:creationId xmlns:a16="http://schemas.microsoft.com/office/drawing/2014/main" id="{41B54649-433B-4641-BFC9-019F9B8FDC97}"/>
              </a:ext>
            </a:extLst>
          </p:cNvPr>
          <p:cNvSpPr>
            <a:spLocks noGrp="1"/>
          </p:cNvSpPr>
          <p:nvPr>
            <p:ph sz="half" idx="1"/>
          </p:nvPr>
        </p:nvSpPr>
        <p:spPr/>
        <p:txBody>
          <a:bodyPr/>
          <a:lstStyle/>
          <a:p>
            <a:r>
              <a:rPr lang="en-US" dirty="0"/>
              <a:t>Iconic sign: representation resembles object</a:t>
            </a:r>
          </a:p>
          <a:p>
            <a:r>
              <a:rPr lang="en-US" dirty="0"/>
              <a:t>Symbolic sign: viewer associates representation and object</a:t>
            </a:r>
          </a:p>
        </p:txBody>
      </p:sp>
      <p:pic>
        <p:nvPicPr>
          <p:cNvPr id="4" name="Picture 3">
            <a:extLst>
              <a:ext uri="{FF2B5EF4-FFF2-40B4-BE49-F238E27FC236}">
                <a16:creationId xmlns:a16="http://schemas.microsoft.com/office/drawing/2014/main" id="{2CEF58DC-4CDC-48F1-9A47-558493B48410}"/>
              </a:ext>
            </a:extLst>
          </p:cNvPr>
          <p:cNvPicPr>
            <a:picLocks noChangeAspect="1"/>
          </p:cNvPicPr>
          <p:nvPr/>
        </p:nvPicPr>
        <p:blipFill>
          <a:blip r:embed="rId3"/>
          <a:stretch>
            <a:fillRect/>
          </a:stretch>
        </p:blipFill>
        <p:spPr>
          <a:xfrm>
            <a:off x="5247542" y="2147257"/>
            <a:ext cx="4833083" cy="4638563"/>
          </a:xfrm>
          <a:prstGeom prst="rect">
            <a:avLst/>
          </a:prstGeom>
        </p:spPr>
      </p:pic>
    </p:spTree>
    <p:extLst>
      <p:ext uri="{BB962C8B-B14F-4D97-AF65-F5344CB8AC3E}">
        <p14:creationId xmlns:p14="http://schemas.microsoft.com/office/powerpoint/2010/main" val="5190929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A9F8-B9C0-4559-B431-FD5ADE6007B7}"/>
              </a:ext>
            </a:extLst>
          </p:cNvPr>
          <p:cNvSpPr>
            <a:spLocks noGrp="1"/>
          </p:cNvSpPr>
          <p:nvPr>
            <p:ph type="title"/>
          </p:nvPr>
        </p:nvSpPr>
        <p:spPr/>
        <p:txBody>
          <a:bodyPr/>
          <a:lstStyle/>
          <a:p>
            <a:r>
              <a:rPr lang="en-US" dirty="0"/>
              <a:t>Semiotics -- GUIs as signs</a:t>
            </a:r>
          </a:p>
        </p:txBody>
      </p:sp>
      <p:sp>
        <p:nvSpPr>
          <p:cNvPr id="3" name="Content Placeholder 2">
            <a:extLst>
              <a:ext uri="{FF2B5EF4-FFF2-40B4-BE49-F238E27FC236}">
                <a16:creationId xmlns:a16="http://schemas.microsoft.com/office/drawing/2014/main" id="{41B54649-433B-4641-BFC9-019F9B8FDC97}"/>
              </a:ext>
            </a:extLst>
          </p:cNvPr>
          <p:cNvSpPr>
            <a:spLocks noGrp="1"/>
          </p:cNvSpPr>
          <p:nvPr>
            <p:ph sz="half" idx="1"/>
          </p:nvPr>
        </p:nvSpPr>
        <p:spPr/>
        <p:txBody>
          <a:bodyPr/>
          <a:lstStyle/>
          <a:p>
            <a:r>
              <a:rPr lang="en-US" dirty="0"/>
              <a:t>Abstractness helps iconic generality</a:t>
            </a:r>
          </a:p>
          <a:p>
            <a:r>
              <a:rPr lang="en-US" dirty="0"/>
              <a:t>Realistic icons represent instances</a:t>
            </a:r>
          </a:p>
          <a:p>
            <a:r>
              <a:rPr lang="en-US" dirty="0"/>
              <a:t>Stylized (minimalistic) icons represent a class</a:t>
            </a:r>
          </a:p>
        </p:txBody>
      </p:sp>
      <p:pic>
        <p:nvPicPr>
          <p:cNvPr id="5" name="Picture 4">
            <a:extLst>
              <a:ext uri="{FF2B5EF4-FFF2-40B4-BE49-F238E27FC236}">
                <a16:creationId xmlns:a16="http://schemas.microsoft.com/office/drawing/2014/main" id="{134B9003-2792-4C7D-9731-099959B13F36}"/>
              </a:ext>
            </a:extLst>
          </p:cNvPr>
          <p:cNvPicPr>
            <a:picLocks noChangeAspect="1"/>
          </p:cNvPicPr>
          <p:nvPr/>
        </p:nvPicPr>
        <p:blipFill>
          <a:blip r:embed="rId3"/>
          <a:stretch>
            <a:fillRect/>
          </a:stretch>
        </p:blipFill>
        <p:spPr>
          <a:xfrm>
            <a:off x="5472592" y="2150998"/>
            <a:ext cx="4481690" cy="3704679"/>
          </a:xfrm>
          <a:prstGeom prst="rect">
            <a:avLst/>
          </a:prstGeom>
        </p:spPr>
      </p:pic>
    </p:spTree>
    <p:extLst>
      <p:ext uri="{BB962C8B-B14F-4D97-AF65-F5344CB8AC3E}">
        <p14:creationId xmlns:p14="http://schemas.microsoft.com/office/powerpoint/2010/main" val="42487186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CD0A1-D7C0-4A87-808F-1CCD2358A9F7}"/>
              </a:ext>
            </a:extLst>
          </p:cNvPr>
          <p:cNvSpPr>
            <a:spLocks noGrp="1"/>
          </p:cNvSpPr>
          <p:nvPr>
            <p:ph type="title"/>
          </p:nvPr>
        </p:nvSpPr>
        <p:spPr/>
        <p:txBody>
          <a:bodyPr/>
          <a:lstStyle/>
          <a:p>
            <a:r>
              <a:rPr lang="en-US" dirty="0"/>
              <a:t>Icon Selection</a:t>
            </a:r>
          </a:p>
        </p:txBody>
      </p:sp>
      <p:sp>
        <p:nvSpPr>
          <p:cNvPr id="5" name="Content Placeholder 4">
            <a:extLst>
              <a:ext uri="{FF2B5EF4-FFF2-40B4-BE49-F238E27FC236}">
                <a16:creationId xmlns:a16="http://schemas.microsoft.com/office/drawing/2014/main" id="{25C7D929-D380-436E-AF62-58BCED19899F}"/>
              </a:ext>
            </a:extLst>
          </p:cNvPr>
          <p:cNvSpPr>
            <a:spLocks noGrp="1"/>
          </p:cNvSpPr>
          <p:nvPr>
            <p:ph idx="1"/>
          </p:nvPr>
        </p:nvSpPr>
        <p:spPr/>
        <p:txBody>
          <a:bodyPr/>
          <a:lstStyle/>
          <a:p>
            <a:r>
              <a:rPr lang="en-US" dirty="0"/>
              <a:t>Use iconic representation when communication goal is concrete &amp; familiar.</a:t>
            </a:r>
          </a:p>
          <a:p>
            <a:r>
              <a:rPr lang="en-US" dirty="0"/>
              <a:t>Can use symbolic representation for repetitive concepts (learned).</a:t>
            </a:r>
          </a:p>
          <a:p>
            <a:r>
              <a:rPr lang="en-US" dirty="0"/>
              <a:t>Use text for abstract or complex (subtle) representations (processes).</a:t>
            </a:r>
          </a:p>
          <a:p>
            <a:r>
              <a:rPr lang="en-US" dirty="0"/>
              <a:t>Avoid mixing textual, iconic and symbolic signs w/in image set</a:t>
            </a:r>
          </a:p>
        </p:txBody>
      </p:sp>
    </p:spTree>
    <p:extLst>
      <p:ext uri="{BB962C8B-B14F-4D97-AF65-F5344CB8AC3E}">
        <p14:creationId xmlns:p14="http://schemas.microsoft.com/office/powerpoint/2010/main" val="18569964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B3381-9A50-4B37-85BE-55511A88DC7F}"/>
              </a:ext>
            </a:extLst>
          </p:cNvPr>
          <p:cNvSpPr>
            <a:spLocks noGrp="1"/>
          </p:cNvSpPr>
          <p:nvPr>
            <p:ph type="title"/>
          </p:nvPr>
        </p:nvSpPr>
        <p:spPr/>
        <p:txBody>
          <a:bodyPr/>
          <a:lstStyle/>
          <a:p>
            <a:r>
              <a:rPr lang="en-US" dirty="0"/>
              <a:t>Icon Refinement</a:t>
            </a:r>
          </a:p>
        </p:txBody>
      </p:sp>
      <p:sp>
        <p:nvSpPr>
          <p:cNvPr id="3" name="Content Placeholder 2">
            <a:extLst>
              <a:ext uri="{FF2B5EF4-FFF2-40B4-BE49-F238E27FC236}">
                <a16:creationId xmlns:a16="http://schemas.microsoft.com/office/drawing/2014/main" id="{2C2FC190-6508-4C03-8E9C-818DF60CBBB4}"/>
              </a:ext>
            </a:extLst>
          </p:cNvPr>
          <p:cNvSpPr>
            <a:spLocks noGrp="1"/>
          </p:cNvSpPr>
          <p:nvPr>
            <p:ph idx="1"/>
          </p:nvPr>
        </p:nvSpPr>
        <p:spPr/>
        <p:txBody>
          <a:bodyPr/>
          <a:lstStyle/>
          <a:p>
            <a:r>
              <a:rPr lang="en-US" dirty="0"/>
              <a:t>Determine the level of abstraction.</a:t>
            </a:r>
          </a:p>
          <a:p>
            <a:r>
              <a:rPr lang="en-US" dirty="0"/>
              <a:t>Try simplifying shapes into regular geometric forms.</a:t>
            </a:r>
          </a:p>
          <a:p>
            <a:r>
              <a:rPr lang="en-US" dirty="0"/>
              <a:t>Try using negative space to determine contour</a:t>
            </a:r>
          </a:p>
        </p:txBody>
      </p:sp>
    </p:spTree>
    <p:extLst>
      <p:ext uri="{BB962C8B-B14F-4D97-AF65-F5344CB8AC3E}">
        <p14:creationId xmlns:p14="http://schemas.microsoft.com/office/powerpoint/2010/main" val="15875017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D4444-2E1A-4A49-B280-48B6035B17B9}"/>
              </a:ext>
            </a:extLst>
          </p:cNvPr>
          <p:cNvSpPr>
            <a:spLocks noGrp="1"/>
          </p:cNvSpPr>
          <p:nvPr>
            <p:ph type="title"/>
          </p:nvPr>
        </p:nvSpPr>
        <p:spPr/>
        <p:txBody>
          <a:bodyPr/>
          <a:lstStyle/>
          <a:p>
            <a:r>
              <a:rPr lang="en-US" dirty="0"/>
              <a:t>Coordinating Icons </a:t>
            </a:r>
          </a:p>
        </p:txBody>
      </p:sp>
      <p:sp>
        <p:nvSpPr>
          <p:cNvPr id="3" name="Content Placeholder 2">
            <a:extLst>
              <a:ext uri="{FF2B5EF4-FFF2-40B4-BE49-F238E27FC236}">
                <a16:creationId xmlns:a16="http://schemas.microsoft.com/office/drawing/2014/main" id="{4CE7DAF7-9864-46F9-9E2C-769F7F5F5519}"/>
              </a:ext>
            </a:extLst>
          </p:cNvPr>
          <p:cNvSpPr>
            <a:spLocks noGrp="1"/>
          </p:cNvSpPr>
          <p:nvPr>
            <p:ph idx="1"/>
          </p:nvPr>
        </p:nvSpPr>
        <p:spPr/>
        <p:txBody>
          <a:bodyPr>
            <a:normAutofit lnSpcReduction="10000"/>
          </a:bodyPr>
          <a:lstStyle/>
          <a:p>
            <a:r>
              <a:rPr lang="en-US" dirty="0"/>
              <a:t>Use a similar perspective &amp; point of view</a:t>
            </a:r>
          </a:p>
          <a:p>
            <a:r>
              <a:rPr lang="en-US" dirty="0"/>
              <a:t>Use a similar style of representation -- don't combine icons with symbols.</a:t>
            </a:r>
          </a:p>
          <a:p>
            <a:r>
              <a:rPr lang="en-US" dirty="0"/>
              <a:t>Use consistent size, orientation, layout, color, and visual proportion (weight / area) to each image. Grids help internal structure.</a:t>
            </a:r>
          </a:p>
          <a:p>
            <a:r>
              <a:rPr lang="en-US" dirty="0"/>
              <a:t>Use the same elements when possible in your image set {lines, rules, textures} -- limit the visual vocabulary</a:t>
            </a:r>
          </a:p>
        </p:txBody>
      </p:sp>
    </p:spTree>
    <p:extLst>
      <p:ext uri="{BB962C8B-B14F-4D97-AF65-F5344CB8AC3E}">
        <p14:creationId xmlns:p14="http://schemas.microsoft.com/office/powerpoint/2010/main" val="111233615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71B9-EF24-46E2-B0B8-1749958D08B1}"/>
              </a:ext>
            </a:extLst>
          </p:cNvPr>
          <p:cNvSpPr>
            <a:spLocks noGrp="1"/>
          </p:cNvSpPr>
          <p:nvPr>
            <p:ph type="title"/>
          </p:nvPr>
        </p:nvSpPr>
        <p:spPr/>
        <p:txBody>
          <a:bodyPr/>
          <a:lstStyle/>
          <a:p>
            <a:r>
              <a:rPr lang="en-US" dirty="0"/>
              <a:t>Mastering Style </a:t>
            </a:r>
          </a:p>
        </p:txBody>
      </p:sp>
      <p:sp>
        <p:nvSpPr>
          <p:cNvPr id="3" name="Content Placeholder 2">
            <a:extLst>
              <a:ext uri="{FF2B5EF4-FFF2-40B4-BE49-F238E27FC236}">
                <a16:creationId xmlns:a16="http://schemas.microsoft.com/office/drawing/2014/main" id="{9C9C5308-DF59-4641-B317-C61DA6074638}"/>
              </a:ext>
            </a:extLst>
          </p:cNvPr>
          <p:cNvSpPr>
            <a:spLocks noGrp="1"/>
          </p:cNvSpPr>
          <p:nvPr>
            <p:ph idx="1"/>
          </p:nvPr>
        </p:nvSpPr>
        <p:spPr/>
        <p:txBody>
          <a:bodyPr/>
          <a:lstStyle/>
          <a:p>
            <a:r>
              <a:rPr lang="en-US" dirty="0"/>
              <a:t>Read style guides -- learn the conceptual model from the user's point of view.</a:t>
            </a:r>
          </a:p>
          <a:p>
            <a:r>
              <a:rPr lang="en-US" dirty="0"/>
              <a:t>Respect the visual language of the style.</a:t>
            </a:r>
          </a:p>
          <a:p>
            <a:r>
              <a:rPr lang="en-US" dirty="0"/>
              <a:t>Learn the usage and methods of user customization -- fonts, color and how they can possible degrade the style</a:t>
            </a:r>
          </a:p>
        </p:txBody>
      </p:sp>
    </p:spTree>
    <p:extLst>
      <p:ext uri="{BB962C8B-B14F-4D97-AF65-F5344CB8AC3E}">
        <p14:creationId xmlns:p14="http://schemas.microsoft.com/office/powerpoint/2010/main" val="23536888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4919A-B42F-459C-8F9E-DC845DC2F421}"/>
              </a:ext>
            </a:extLst>
          </p:cNvPr>
          <p:cNvSpPr>
            <a:spLocks noGrp="1"/>
          </p:cNvSpPr>
          <p:nvPr>
            <p:ph type="title"/>
          </p:nvPr>
        </p:nvSpPr>
        <p:spPr/>
        <p:txBody>
          <a:bodyPr/>
          <a:lstStyle/>
          <a:p>
            <a:r>
              <a:rPr lang="en-US" dirty="0"/>
              <a:t>Working across (with) many Styles</a:t>
            </a:r>
          </a:p>
        </p:txBody>
      </p:sp>
      <p:sp>
        <p:nvSpPr>
          <p:cNvPr id="3" name="Content Placeholder 2">
            <a:extLst>
              <a:ext uri="{FF2B5EF4-FFF2-40B4-BE49-F238E27FC236}">
                <a16:creationId xmlns:a16="http://schemas.microsoft.com/office/drawing/2014/main" id="{71790999-21AD-43EC-9AD7-FB7FA25B9639}"/>
              </a:ext>
            </a:extLst>
          </p:cNvPr>
          <p:cNvSpPr>
            <a:spLocks noGrp="1"/>
          </p:cNvSpPr>
          <p:nvPr>
            <p:ph idx="1"/>
          </p:nvPr>
        </p:nvSpPr>
        <p:spPr/>
        <p:txBody>
          <a:bodyPr/>
          <a:lstStyle/>
          <a:p>
            <a:r>
              <a:rPr lang="en-US" dirty="0"/>
              <a:t>Develop a translation table across the style set</a:t>
            </a:r>
          </a:p>
          <a:p>
            <a:r>
              <a:rPr lang="en-US" dirty="0"/>
              <a:t>Extend the widget set to fill out gaps in the translation table.</a:t>
            </a:r>
          </a:p>
          <a:p>
            <a:r>
              <a:rPr lang="en-US" dirty="0"/>
              <a:t>Use menu and control mechanisms of the style.</a:t>
            </a:r>
          </a:p>
          <a:p>
            <a:r>
              <a:rPr lang="en-US" dirty="0"/>
              <a:t>Focus on high level orienting features -- keep </a:t>
            </a:r>
            <a:r>
              <a:rPr lang="en-US" dirty="0" err="1"/>
              <a:t>similiar</a:t>
            </a:r>
            <a:r>
              <a:rPr lang="en-US" dirty="0"/>
              <a:t> structure when possible</a:t>
            </a:r>
          </a:p>
        </p:txBody>
      </p:sp>
    </p:spTree>
    <p:extLst>
      <p:ext uri="{BB962C8B-B14F-4D97-AF65-F5344CB8AC3E}">
        <p14:creationId xmlns:p14="http://schemas.microsoft.com/office/powerpoint/2010/main" val="35045315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69545-7E15-4649-9D64-5641FC9CF20A}"/>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3ADDAD93-AF00-4004-890F-53D026E4037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77689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793</TotalTime>
  <Words>6962</Words>
  <Application>Microsoft Office PowerPoint</Application>
  <PresentationFormat>Custom</PresentationFormat>
  <Paragraphs>706</Paragraphs>
  <Slides>99</Slides>
  <Notes>79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99</vt:i4>
      </vt:variant>
    </vt:vector>
  </HeadingPairs>
  <TitlesOfParts>
    <vt:vector size="108" baseType="lpstr">
      <vt:lpstr>Andale Sans UI</vt:lpstr>
      <vt:lpstr>Arial</vt:lpstr>
      <vt:lpstr>Calibri</vt:lpstr>
      <vt:lpstr>Courier New</vt:lpstr>
      <vt:lpstr>Symbol</vt:lpstr>
      <vt:lpstr>Tahoma</vt:lpstr>
      <vt:lpstr>Times New Roman</vt:lpstr>
      <vt:lpstr>Wingdings</vt:lpstr>
      <vt:lpstr>Office Theme</vt:lpstr>
      <vt:lpstr>INTERACTION PRINCIPLES FOR DESIGN </vt:lpstr>
      <vt:lpstr>Reference</vt:lpstr>
      <vt:lpstr>Content</vt:lpstr>
      <vt:lpstr>Agenda</vt:lpstr>
      <vt:lpstr>Interaction design</vt:lpstr>
      <vt:lpstr>Interaction design</vt:lpstr>
      <vt:lpstr>Why Interaction Design?</vt:lpstr>
      <vt:lpstr>Principles for Design</vt:lpstr>
      <vt:lpstr>Visibility</vt:lpstr>
      <vt:lpstr>Visibility</vt:lpstr>
      <vt:lpstr>Visibility</vt:lpstr>
      <vt:lpstr>Visibility</vt:lpstr>
      <vt:lpstr>Affordance</vt:lpstr>
      <vt:lpstr>Affordance</vt:lpstr>
      <vt:lpstr>Affordance</vt:lpstr>
      <vt:lpstr>Affordance</vt:lpstr>
      <vt:lpstr>Constraint</vt:lpstr>
      <vt:lpstr>Constraint</vt:lpstr>
      <vt:lpstr>Constraint</vt:lpstr>
      <vt:lpstr>Constraint</vt:lpstr>
      <vt:lpstr>Mapping</vt:lpstr>
      <vt:lpstr>Mapping</vt:lpstr>
      <vt:lpstr>Mapping</vt:lpstr>
      <vt:lpstr>Mapping</vt:lpstr>
      <vt:lpstr>Feedback</vt:lpstr>
      <vt:lpstr>Feedback</vt:lpstr>
      <vt:lpstr>Feedback</vt:lpstr>
      <vt:lpstr>Feedback</vt:lpstr>
      <vt:lpstr>Principles for Design</vt:lpstr>
      <vt:lpstr>PowerPoint Presentation</vt:lpstr>
      <vt:lpstr>Visual GUIs design</vt:lpstr>
      <vt:lpstr>Visual language</vt:lpstr>
      <vt:lpstr>Elegance and Simplicity</vt:lpstr>
      <vt:lpstr>Reduction</vt:lpstr>
      <vt:lpstr>Regulation</vt:lpstr>
      <vt:lpstr>Leverage Design Rules /Elements</vt:lpstr>
      <vt:lpstr>Leverage Design Rules /Elements</vt:lpstr>
      <vt:lpstr>Geometry: Scale, Contrast &amp; Proportion</vt:lpstr>
      <vt:lpstr>Geometry: Golden (classical) rectangles</vt:lpstr>
      <vt:lpstr>Geometry: Golden</vt:lpstr>
      <vt:lpstr>Geometry: Golden</vt:lpstr>
      <vt:lpstr>Natural</vt:lpstr>
      <vt:lpstr>History</vt:lpstr>
      <vt:lpstr>Applying to Layout</vt:lpstr>
      <vt:lpstr>Applying to Layout</vt:lpstr>
      <vt:lpstr>Prototyping</vt:lpstr>
      <vt:lpstr>Prototyping</vt:lpstr>
      <vt:lpstr>Prototyping</vt:lpstr>
      <vt:lpstr>Prototyping</vt:lpstr>
      <vt:lpstr>Geometry: Golden (classical) rectangles</vt:lpstr>
      <vt:lpstr>Geometry: Golden (classical) rectangles</vt:lpstr>
      <vt:lpstr>Geometry: Golden (classical) rectangles</vt:lpstr>
      <vt:lpstr>Geometry: Printed Paper A standard</vt:lpstr>
      <vt:lpstr>Geometry: Printed Paper A standard</vt:lpstr>
      <vt:lpstr>Geometry: Printed Paper A standard</vt:lpstr>
      <vt:lpstr>PowerPoint Presentation</vt:lpstr>
      <vt:lpstr>Visual Variables</vt:lpstr>
      <vt:lpstr>Color Usage</vt:lpstr>
      <vt:lpstr>Color Usage</vt:lpstr>
      <vt:lpstr>Color Usage</vt:lpstr>
      <vt:lpstr>Size &amp; Visual Acuity</vt:lpstr>
      <vt:lpstr>Grouping guidelines </vt:lpstr>
      <vt:lpstr>Using Perceptual Distinction</vt:lpstr>
      <vt:lpstr>Balanced use of figure / ground</vt:lpstr>
      <vt:lpstr>Balanced use of figure / ground</vt:lpstr>
      <vt:lpstr>Alignment and Visual Relationships</vt:lpstr>
      <vt:lpstr>Visual Perception Structure</vt:lpstr>
      <vt:lpstr>Grids</vt:lpstr>
      <vt:lpstr>Grid</vt:lpstr>
      <vt:lpstr>PowerPoint Presentation</vt:lpstr>
      <vt:lpstr>PowerPoint Presentation</vt:lpstr>
      <vt:lpstr>Grid Layout</vt:lpstr>
      <vt:lpstr>Grids</vt:lpstr>
      <vt:lpstr>F Layout</vt:lpstr>
      <vt:lpstr>F Layout</vt:lpstr>
      <vt:lpstr>F Layout</vt:lpstr>
      <vt:lpstr>PowerPoint Presentation</vt:lpstr>
      <vt:lpstr>F Layout</vt:lpstr>
      <vt:lpstr>Example</vt:lpstr>
      <vt:lpstr>Example</vt:lpstr>
      <vt:lpstr>Example</vt:lpstr>
      <vt:lpstr>Z Order Layout</vt:lpstr>
      <vt:lpstr>PowerPoint Presentation</vt:lpstr>
      <vt:lpstr>Z Order Layout</vt:lpstr>
      <vt:lpstr>Z Order Layout</vt:lpstr>
      <vt:lpstr>ZigZag Order Layout</vt:lpstr>
      <vt:lpstr>ZigZag Order Layout</vt:lpstr>
      <vt:lpstr>PowerPoint Presentation</vt:lpstr>
      <vt:lpstr>Example </vt:lpstr>
      <vt:lpstr>Example</vt:lpstr>
      <vt:lpstr>Example</vt:lpstr>
      <vt:lpstr>Semiotics -- GUIs as signs</vt:lpstr>
      <vt:lpstr>Semiotics -- GUIs as signs</vt:lpstr>
      <vt:lpstr>Icon Selection</vt:lpstr>
      <vt:lpstr>Icon Refinement</vt:lpstr>
      <vt:lpstr>Coordinating Icons </vt:lpstr>
      <vt:lpstr>Mastering Style </vt:lpstr>
      <vt:lpstr>Working across (with) many Styles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PSYCHOLOGY  OF USABLE THINGS</dc:title>
  <dc:creator>Hoan Ng</dc:creator>
  <cp:lastModifiedBy>Hoan Ng</cp:lastModifiedBy>
  <cp:revision>151</cp:revision>
  <cp:lastPrinted>2018-10-21T02:11:54Z</cp:lastPrinted>
  <dcterms:created xsi:type="dcterms:W3CDTF">2009-04-16T11:32:32Z</dcterms:created>
  <dcterms:modified xsi:type="dcterms:W3CDTF">2018-10-21T02:13:58Z</dcterms:modified>
</cp:coreProperties>
</file>